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70"/>
  </p:notesMasterIdLst>
  <p:sldIdLst>
    <p:sldId id="256" r:id="rId3"/>
    <p:sldId id="257" r:id="rId4"/>
    <p:sldId id="271" r:id="rId5"/>
    <p:sldId id="299" r:id="rId6"/>
    <p:sldId id="300" r:id="rId7"/>
    <p:sldId id="301" r:id="rId8"/>
    <p:sldId id="302" r:id="rId9"/>
    <p:sldId id="263" r:id="rId10"/>
    <p:sldId id="307" r:id="rId11"/>
    <p:sldId id="261" r:id="rId12"/>
    <p:sldId id="258" r:id="rId13"/>
    <p:sldId id="304" r:id="rId14"/>
    <p:sldId id="303" r:id="rId15"/>
    <p:sldId id="259" r:id="rId16"/>
    <p:sldId id="260" r:id="rId17"/>
    <p:sldId id="305" r:id="rId18"/>
    <p:sldId id="265" r:id="rId19"/>
    <p:sldId id="351" r:id="rId20"/>
    <p:sldId id="266" r:id="rId21"/>
    <p:sldId id="267" r:id="rId22"/>
    <p:sldId id="268" r:id="rId23"/>
    <p:sldId id="264" r:id="rId24"/>
    <p:sldId id="311" r:id="rId25"/>
    <p:sldId id="352" r:id="rId26"/>
    <p:sldId id="269" r:id="rId27"/>
    <p:sldId id="312" r:id="rId28"/>
    <p:sldId id="319" r:id="rId29"/>
    <p:sldId id="313" r:id="rId30"/>
    <p:sldId id="315" r:id="rId31"/>
    <p:sldId id="317" r:id="rId32"/>
    <p:sldId id="314" r:id="rId33"/>
    <p:sldId id="318" r:id="rId34"/>
    <p:sldId id="320" r:id="rId35"/>
    <p:sldId id="322" r:id="rId36"/>
    <p:sldId id="321" r:id="rId37"/>
    <p:sldId id="323" r:id="rId38"/>
    <p:sldId id="357" r:id="rId39"/>
    <p:sldId id="353" r:id="rId40"/>
    <p:sldId id="354" r:id="rId41"/>
    <p:sldId id="355" r:id="rId42"/>
    <p:sldId id="358" r:id="rId43"/>
    <p:sldId id="325" r:id="rId44"/>
    <p:sldId id="327" r:id="rId45"/>
    <p:sldId id="329" r:id="rId46"/>
    <p:sldId id="326" r:id="rId47"/>
    <p:sldId id="328" r:id="rId48"/>
    <p:sldId id="337" r:id="rId49"/>
    <p:sldId id="331" r:id="rId50"/>
    <p:sldId id="330" r:id="rId51"/>
    <p:sldId id="338" r:id="rId52"/>
    <p:sldId id="332" r:id="rId53"/>
    <p:sldId id="336" r:id="rId54"/>
    <p:sldId id="334" r:id="rId55"/>
    <p:sldId id="333" r:id="rId56"/>
    <p:sldId id="335" r:id="rId57"/>
    <p:sldId id="339" r:id="rId58"/>
    <p:sldId id="340" r:id="rId59"/>
    <p:sldId id="316" r:id="rId60"/>
    <p:sldId id="341" r:id="rId61"/>
    <p:sldId id="349" r:id="rId62"/>
    <p:sldId id="350" r:id="rId63"/>
    <p:sldId id="342" r:id="rId64"/>
    <p:sldId id="359" r:id="rId65"/>
    <p:sldId id="346" r:id="rId66"/>
    <p:sldId id="348" r:id="rId67"/>
    <p:sldId id="347" r:id="rId68"/>
    <p:sldId id="345" r:id="rId69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3C0046"/>
    <a:srgbClr val="560064"/>
  </p:clrMru>
</p:presentationPr>
</file>

<file path=ppt/tableStyles.xml><?xml version="1.0" encoding="utf-8"?>
<a:tblStyleLst xmlns:a="http://schemas.openxmlformats.org/drawingml/2006/main" def="{5C22544A-7EE6-4342-B048-85BDC9FD1C3A}"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73943" autoAdjust="0"/>
  </p:normalViewPr>
  <p:slideViewPr>
    <p:cSldViewPr>
      <p:cViewPr>
        <p:scale>
          <a:sx n="100" d="100"/>
          <a:sy n="100" d="100"/>
        </p:scale>
        <p:origin x="-950" y="5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WaveWorks%20Beaufort%20Force%20vs%20Sea%20State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Sea State .vs Beaufort Force</a:t>
            </a:r>
          </a:p>
        </c:rich>
      </c:tx>
      <c:layout/>
    </c:title>
    <c:plotArea>
      <c:layout/>
      <c:scatterChart>
        <c:scatterStyle val="lineMarker"/>
        <c:ser>
          <c:idx val="0"/>
          <c:order val="0"/>
          <c:tx>
            <c:v>SS .vs BF</c:v>
          </c:tx>
          <c:trendline>
            <c:spPr>
              <a:ln w="19050">
                <a:solidFill>
                  <a:srgbClr val="FF0000"/>
                </a:solidFill>
              </a:ln>
            </c:spPr>
            <c:trendlineType val="linear"/>
            <c:dispRSqr val="1"/>
            <c:dispEq val="1"/>
            <c:trendlineLbl>
              <c:layout/>
              <c:numFmt formatCode="General" sourceLinked="0"/>
            </c:trendlineLbl>
          </c:trendline>
          <c:xVal>
            <c:numRef>
              <c:f>Sheet1!$A$3:$A$14</c:f>
              <c:numCache>
                <c:formatCode>General</c:formatCode>
                <c:ptCount val="12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Sheet1!$H$3:$H$14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</c:numCache>
            </c:numRef>
          </c:yVal>
        </c:ser>
        <c:axId val="101383168"/>
        <c:axId val="120956800"/>
      </c:scatterChart>
      <c:valAx>
        <c:axId val="101383168"/>
        <c:scaling>
          <c:orientation val="minMax"/>
        </c:scaling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Beaufort Force</a:t>
                </a:r>
              </a:p>
            </c:rich>
          </c:tx>
          <c:layout/>
        </c:title>
        <c:numFmt formatCode="General" sourceLinked="1"/>
        <c:tickLblPos val="nextTo"/>
        <c:crossAx val="120956800"/>
        <c:crosses val="autoZero"/>
        <c:crossBetween val="midCat"/>
      </c:valAx>
      <c:valAx>
        <c:axId val="120956800"/>
        <c:scaling>
          <c:orientation val="minMax"/>
        </c:scaling>
        <c:axPos val="l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Sea State (Wilbur</a:t>
                </a:r>
                <a:r>
                  <a:rPr lang="en-US" baseline="0"/>
                  <a:t>  Marks)</a:t>
                </a:r>
                <a:endParaRPr lang="en-US"/>
              </a:p>
            </c:rich>
          </c:tx>
          <c:layout/>
        </c:title>
        <c:numFmt formatCode="General" sourceLinked="1"/>
        <c:tickLblPos val="nextTo"/>
        <c:crossAx val="101383168"/>
        <c:crosses val="autoZero"/>
        <c:crossBetween val="midCat"/>
      </c:valAx>
    </c:plotArea>
    <c:legend>
      <c:legendPos val="r"/>
      <c:layout/>
    </c:legend>
    <c:plotVisOnly val="1"/>
  </c:chart>
  <c:externalData r:id="rId2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312EC39-3CDF-43B0-935C-E98EA0880B39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ADB8F13-276A-4101-BF6C-52F48EEE27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This story starts with one simple question. – How do you get seaway data when you don’t have a boat?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2BA024-2EB4-4358-9D33-5B319CAB311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Early Experiments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4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2610FD2-11E5-4FB6-9F80-747F6802E1E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D9F06A8-A9D7-4DFB-9D82-0245CD40B58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All of this physics engine stuff is well and good.  With increasing complexity brings greater numberical overhead.</a:t>
            </a:r>
          </a:p>
        </p:txBody>
      </p:sp>
      <p:sp>
        <p:nvSpPr>
          <p:cNvPr id="87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62B63DE-5E81-4AD4-B69C-B11ED71BCFE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All of this physics engine stuff is well and good.  With increasing complexity brings greater numberical overhead.</a:t>
            </a:r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ED50DF-AC61-4EB0-878F-F80B8DB8D34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3072 processors in the case of NVIDIA GeForce RTX 2080 Super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9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4C9920-2E63-4C51-B715-A79A1BB12AF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Integrations into freely available platforms such as Unreal Engine (UE) and Rhino 3D modelers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Rhino3D is not freely available – however ubiquitous and many grasshopper plug-ins are open source and freely available.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277220E-BB2B-463C-9EA1-60C2DADBD40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Freely available does not mean free for the taking.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Some resources will require signing up for an account.  From there source codes and executables can be dowuloaded and installed.</a:t>
            </a: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2163E37-46D5-45C8-A653-956674690FB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Unreal Studtio is a tool for preparing imported geometyr (Rhino) into UE4</a:t>
            </a: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1FA092-CD89-4E41-8A08-814BF1C54C9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E52F03-76D2-4850-A82D-6558C46B58F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F911CD-3BDE-4BC4-94FA-95BFAB65EDB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Why?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It was always part of an effort to understand how high speed vessels reacted in a given seaway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And to design products that protected operators and passengers – enabling them to be more mission effective, prolong careers and improve after-career quality of life.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679392-0789-4277-9549-B815A50EA54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47D9E9-7C4C-4AC9-95F3-4D4BE1D1A5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Content folders are arranged like file folders.  You can create subfilders to organiza your project data.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E39025-C697-40F7-9271-5348D411E42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Content folders are arranged like file folders.  You can create subfilders to organiza your project data.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87F943-6D7E-4756-94CA-E07CF8613A9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Main idea behind grasshopper is that it is tightly bound to Rhino and can produce Rhino geometry algorithmically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Programming without coding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High level Grasshopper functional blocks work together to provide high level operations on vast amounts of data.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“Wire” interconnections visually show the flow of data and their operations.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Geometry data is output directly into Rhino, so the process is interactive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Derived data can be “baked” into geometry that can be directly used in Rhino.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File I/O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Math operations (Point, 2D &amp; 3D vectors, meshes, surfaces &amp; solids)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User input parameters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Input can be bound to specific geometry in Rhino</a:t>
            </a:r>
          </a:p>
          <a:p>
            <a:pPr eaLnBrk="1" hangingPunct="1">
              <a:spcBef>
                <a:spcPct val="0"/>
              </a:spcBef>
            </a:pPr>
            <a:endParaRPr lang="en-US" smtClean="0">
              <a:solidFill>
                <a:schemeClr val="bg1"/>
              </a:solidFill>
            </a:endParaRP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DE81F6D-F65A-4076-8481-F8517C95121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This was examined from several points of view – spectrally and temporally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Comparison to PM Spectrum for various winds based on Beaufort scale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Analysis of wave heights and periods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Comparison to Douglas and Wilbur Marks sea state scales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Answer YES!!!</a:t>
            </a: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0EF2B8-BA43-4368-906A-B27E3828A4B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First thing to understand is Beaufort Force IS NOT Sea State – Here’s the correlation based on the Wilbur Marks scale.</a:t>
            </a:r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896878-6B1C-4CB2-9B64-E70BD936BB7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Spectrallly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Comparison of measured Spectrum to PM spectrum based on Beaufort Force wind speeds.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Time constant for simulatuion was adjusted to 0.818 for best fit to spectra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100 x 100 meter sample area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20 minute sample at 25 differenct locations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BF 0 through BF-10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Sampling frequencies from 111 to 119 sps – speed depended on complexity of ocean surface simulation complexity – your performace may vary significantly depending on the graphics card technology.  This simulation done on NVIDIA RTX-2080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74B5D8C-E877-4264-9387-F6222735AB9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Temporally</a:t>
            </a:r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1287C-6430-4138-80DF-338C8520647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24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Beaufort force 4 – approximately SS 3 on the Wilbur Marks Scale.  Typical Envoronment for perfromance evaluatoin.</a:t>
            </a:r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E0C674-B524-4C24-ADE4-215BD3C4E0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Turning circle diameter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This equation can be rearranged to yield the minimum turning radius for a pleasure craft or passenger vessel as a function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of speed where the acceleration does not exceed 0.35 g’s (3.43m/s2). And considering that yaw angles of high speed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monohulls are typically less than 10 degrees, and that the cosine of angles less than 10 degrees has a value of essentially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1.0, the equation can ultimately be simplified as follows: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The relationship between the steady turning velocity, UC, and the approach (initial) velocity, varies from vessel to vessel,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and can be predicted or measured on sea trials. Using the equation above, Figure 11 presents the minimum turning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diameter as a function of approach velocity (in knots) for typical UC/UA values of 0.75 to 0.95. The execution of turning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maneuvers with smaller turning diameters than shown in this figure will result in transverse accelerations greater than 0.35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g’s and therefore should not be conducted.</a:t>
            </a: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768B38-2D70-46D7-B488-444BD968780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Anthropomophic Studies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Savitsky-Brown and the nexus of most every Classed Society design rule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 Shop specific impact tests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MoD “Protocol-1”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A failed ISO group – trips to Montreal and Berlin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>
                <a:solidFill>
                  <a:schemeClr val="bg1"/>
                </a:solidFill>
              </a:rPr>
              <a:t>Investment of time &amp; $$ among US Navy and Canadian National Research Council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FCA096-BD0B-434F-9D1B-497BAE12751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GPPH Single Chine Monohull – Hard over 30 deg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10kts speed:  A little variant because of the unsteady nature of the simulated vessel – and my PID speed control SUCKS!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Yaw angle: -3.56 degrees (Left Hand Turn)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Course vs. Heading: Course lags (is less than) Heading by yaw angle of 3.6 degrees.  Sawtooth pattern is a heading goes through 360 degrees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Turning radius of about 110m -&gt; 220m diameter  UC/UA MUCH MUCH LESS THAN 0.95 (well within an acceptable turning diameter for this speed)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54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546C140-F202-4C90-AA76-8925BF1B3CF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GPPH Single Chine Monohull – hard over 30 deg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20kts speed:  A little variant because of the unsteady nature of the simulated vessel – and my PID speed control SUCKS!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Yaw angle: -4 degrees (Left Hand Turn)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Course vs. Heading: Course lags (is less than) Heading by yaw angle of 4 degrees.  Sawtooth pattern is a heading goes through 360 degrees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Turning radius of about 80m -&gt; 160m diameter  UC/UA of about 0.85 (Right in the middle of the Bowles predicted range.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44CAE0B-9775-45EB-8BC8-068BF547C7C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GPPH Single Chine Monohull – hard over (30 deg)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30kts speed: Yaw angle: 8.75 degrees (Left Hand Turn)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Course vs. Heading: Course lags (is less than) Heading by yaw angle of 8.75 degrees.  Sawtooth pattern is a heading goes through 360 degrees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Turning radius of about 160m -&gt; 300m diameter  UC/UA of about 0.775 (Within the Bowles Range)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B0676B1-11D5-4FC3-B26D-B374A79E162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2E08180-2AF3-46F5-89E4-00789D757AE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Nothing??!!!’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Well – not nothing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We did learn a lot about duplicating single impact events and designing products to mitigate them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Learned a little about vibration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Met a lot of highly educated folks on the subject of shock and vibration – M.Ds, PhDs,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And a lot about the politics of competitive industry!  Can’t we all just get along?  Ultimately it’s about the well-being of the end user in the marine environment.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There were a few instrumented on-water tests – and we only learned about specific vessel and equipment combinations and were at the mercy of whatever seaway on the day – equipment breakdown or malfunction, partial data.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As the song goes - It’s a long way to the top, if yak want to rock-n-roll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Alternatives: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Tow Tank, Wave Pool, Simulation?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Simulation software of the day – out of the question!  Too specific, too complex, too expensive.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 smtClean="0"/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We needed something better, something more reliable, something accessible, something – well – CHEAP!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7871884-F3E5-45DE-A501-61BBF2BBA1C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Largely these are just a sparse collection of tools – organized but not working together and require a programmers knowledge to integrate.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So – where do we find a convient integration of physics based tools that can be easily leveraged?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ANGRY BIRDS SLIDE IS NEXT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33BA78-4200-463F-ABBB-95F8D366667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Yes – I know what you’re probably thinking – what does Angry Birds have to do with vessel motions, shock &amp; vibration and artful simulation?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ACTUALLY – QUITE A LOT!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I want to introduce the idea of the PHYSICS ENGINE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The PHYSICS ENGINE at the heart of the game manages all the objects in it and their individual physics – that give an intuitive  “realness” to the behavior of objects – they seem massive, teeter on the brink of falling down, push and collide with other objects.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“springiness”, power and angle of the launcher slingshot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Trajectory of the angry bird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Collision with the obstacles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Mass reaction between the birds, and obstacles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Mass reaction between the obstacles – what collides with what.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Manages the lifetime of objects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feedback of the simulated environment to the controlling program (e.g. what objects are still in play and how they move, keeps score, levels completed)</a:t>
            </a:r>
          </a:p>
          <a:p>
            <a:pPr eaLnBrk="1" hangingPunct="1">
              <a:spcBef>
                <a:spcPct val="0"/>
              </a:spcBef>
            </a:pPr>
            <a:r>
              <a:rPr lang="en-US" smtClean="0"/>
              <a:t>Provides a way to graphically render the scene in an artful way.</a:t>
            </a:r>
          </a:p>
        </p:txBody>
      </p:sp>
      <p:sp>
        <p:nvSpPr>
          <p:cNvPr id="80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8504B8-78AC-4DEC-9FA6-E0077A54060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There’s two bits of technology that will be repeated over and over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Physics Engine – What is it and what does it do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GPU – Graphics Processing Unit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We’ll get to GPU in a moment.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Every simulation needs physics: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A physics engine takes care of managing the simulated “world” and the objects that are modeled within it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Makes objects move, behave and react in a real and convincing way.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Gravity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Mass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Movable and immovable objects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Friction, springiness, resiliency and restitution.</a:t>
            </a:r>
          </a:p>
          <a:p>
            <a:pPr lvl="2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Joints between objects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Buoyancy – or multi-phase physics are typically not explicitly handled by the physics engine and must be specially resolved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Physical values can be extracted on each object: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Position and position relative to another bod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Velocity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Acceleration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Angle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Rotational velocity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r>
              <a:rPr lang="en-US" smtClean="0"/>
              <a:t>Rotational acceleration</a:t>
            </a:r>
          </a:p>
          <a:p>
            <a:pPr lvl="1" eaLnBrk="1" hangingPunct="1">
              <a:spcBef>
                <a:spcPct val="0"/>
              </a:spcBef>
              <a:buFontTx/>
              <a:buChar char="•"/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r>
              <a:rPr lang="en-US" smtClean="0"/>
              <a:t>What else can we get out out the physics engine – I have a real world example everyone can appreciate…..  Next slide..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CF0300-ABAE-42CF-AAA0-5DCAE537113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Early Experiments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25AE18-61A9-421E-825E-A12D1C4790A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Early Experiments</a:t>
            </a:r>
          </a:p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F20B775-4CAF-4CBE-AAAA-5C4B9E25C8E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6D7298-E94F-4379-8250-849798164811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49601-1B71-425A-B3A1-DC8578E59A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71DED-5FF6-4A2F-A7B3-AD439996B8BF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80DD7-9AC9-4E39-9347-FD22BB3E56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7C2A0-952E-4D27-93CE-2D796B18CBBE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94808-6A54-444A-8B54-3E509A7086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950" y="1725220"/>
            <a:ext cx="7790259" cy="25860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7947" y="1245670"/>
            <a:ext cx="7790259" cy="411680"/>
          </a:xfrm>
        </p:spPr>
        <p:txBody>
          <a:bodyPr>
            <a:normAutofit/>
          </a:bodyPr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503"/>
            <a:ext cx="6441622" cy="333892"/>
          </a:xfrm>
          <a:custGeom>
            <a:avLst/>
            <a:gdLst>
              <a:gd name="connsiteX0" fmla="*/ 0 w 4300538"/>
              <a:gd name="connsiteY0" fmla="*/ 0 h 337345"/>
              <a:gd name="connsiteX1" fmla="*/ 4300538 w 4300538"/>
              <a:gd name="connsiteY1" fmla="*/ 0 h 337345"/>
              <a:gd name="connsiteX2" fmla="*/ 4300538 w 4300538"/>
              <a:gd name="connsiteY2" fmla="*/ 337345 h 337345"/>
              <a:gd name="connsiteX3" fmla="*/ 0 w 4300538"/>
              <a:gd name="connsiteY3" fmla="*/ 337345 h 337345"/>
              <a:gd name="connsiteX4" fmla="*/ 0 w 4300538"/>
              <a:gd name="connsiteY4" fmla="*/ 0 h 337345"/>
              <a:gd name="connsiteX0" fmla="*/ 0 w 4659766"/>
              <a:gd name="connsiteY0" fmla="*/ 0 h 337345"/>
              <a:gd name="connsiteX1" fmla="*/ 4659766 w 4659766"/>
              <a:gd name="connsiteY1" fmla="*/ 0 h 337345"/>
              <a:gd name="connsiteX2" fmla="*/ 4300538 w 4659766"/>
              <a:gd name="connsiteY2" fmla="*/ 337345 h 337345"/>
              <a:gd name="connsiteX3" fmla="*/ 0 w 4659766"/>
              <a:gd name="connsiteY3" fmla="*/ 337345 h 337345"/>
              <a:gd name="connsiteX4" fmla="*/ 0 w 4659766"/>
              <a:gd name="connsiteY4" fmla="*/ 0 h 3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215936" tIns="34289" rIns="68564" bIns="34289" rtlCol="0">
            <a:normAutofit/>
          </a:bodyPr>
          <a:lstStyle/>
          <a:p>
            <a:r>
              <a:rPr lang="en-US" dirty="0"/>
              <a:t>SLIDE 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370" y="1151166"/>
            <a:ext cx="7897415" cy="348155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itle Placeholder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503"/>
            <a:ext cx="6115050" cy="333892"/>
          </a:xfrm>
          <a:custGeom>
            <a:avLst/>
            <a:gdLst>
              <a:gd name="connsiteX0" fmla="*/ 0 w 4300538"/>
              <a:gd name="connsiteY0" fmla="*/ 0 h 337345"/>
              <a:gd name="connsiteX1" fmla="*/ 4300538 w 4300538"/>
              <a:gd name="connsiteY1" fmla="*/ 0 h 337345"/>
              <a:gd name="connsiteX2" fmla="*/ 4300538 w 4300538"/>
              <a:gd name="connsiteY2" fmla="*/ 337345 h 337345"/>
              <a:gd name="connsiteX3" fmla="*/ 0 w 4300538"/>
              <a:gd name="connsiteY3" fmla="*/ 337345 h 337345"/>
              <a:gd name="connsiteX4" fmla="*/ 0 w 4300538"/>
              <a:gd name="connsiteY4" fmla="*/ 0 h 337345"/>
              <a:gd name="connsiteX0" fmla="*/ 0 w 4659766"/>
              <a:gd name="connsiteY0" fmla="*/ 0 h 337345"/>
              <a:gd name="connsiteX1" fmla="*/ 4659766 w 4659766"/>
              <a:gd name="connsiteY1" fmla="*/ 0 h 337345"/>
              <a:gd name="connsiteX2" fmla="*/ 4300538 w 4659766"/>
              <a:gd name="connsiteY2" fmla="*/ 337345 h 337345"/>
              <a:gd name="connsiteX3" fmla="*/ 0 w 4659766"/>
              <a:gd name="connsiteY3" fmla="*/ 337345 h 337345"/>
              <a:gd name="connsiteX4" fmla="*/ 0 w 4659766"/>
              <a:gd name="connsiteY4" fmla="*/ 0 h 3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215936" rIns="68564" rtlCol="0">
            <a:normAutofit/>
          </a:bodyPr>
          <a:lstStyle/>
          <a:p>
            <a:r>
              <a:rPr lang="en-US" dirty="0"/>
              <a:t>SLIDE 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950" y="1725220"/>
            <a:ext cx="7790259" cy="25860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17947" y="1245670"/>
            <a:ext cx="7790259" cy="411680"/>
          </a:xfrm>
        </p:spPr>
        <p:txBody>
          <a:bodyPr>
            <a:normAutofit/>
          </a:bodyPr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2503"/>
            <a:ext cx="6441622" cy="333892"/>
          </a:xfrm>
          <a:custGeom>
            <a:avLst/>
            <a:gdLst>
              <a:gd name="connsiteX0" fmla="*/ 0 w 4300538"/>
              <a:gd name="connsiteY0" fmla="*/ 0 h 337345"/>
              <a:gd name="connsiteX1" fmla="*/ 4300538 w 4300538"/>
              <a:gd name="connsiteY1" fmla="*/ 0 h 337345"/>
              <a:gd name="connsiteX2" fmla="*/ 4300538 w 4300538"/>
              <a:gd name="connsiteY2" fmla="*/ 337345 h 337345"/>
              <a:gd name="connsiteX3" fmla="*/ 0 w 4300538"/>
              <a:gd name="connsiteY3" fmla="*/ 337345 h 337345"/>
              <a:gd name="connsiteX4" fmla="*/ 0 w 4300538"/>
              <a:gd name="connsiteY4" fmla="*/ 0 h 337345"/>
              <a:gd name="connsiteX0" fmla="*/ 0 w 4659766"/>
              <a:gd name="connsiteY0" fmla="*/ 0 h 337345"/>
              <a:gd name="connsiteX1" fmla="*/ 4659766 w 4659766"/>
              <a:gd name="connsiteY1" fmla="*/ 0 h 337345"/>
              <a:gd name="connsiteX2" fmla="*/ 4300538 w 4659766"/>
              <a:gd name="connsiteY2" fmla="*/ 337345 h 337345"/>
              <a:gd name="connsiteX3" fmla="*/ 0 w 4659766"/>
              <a:gd name="connsiteY3" fmla="*/ 337345 h 337345"/>
              <a:gd name="connsiteX4" fmla="*/ 0 w 4659766"/>
              <a:gd name="connsiteY4" fmla="*/ 0 h 3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215936" rIns="68564" rtlCol="0">
            <a:normAutofit/>
          </a:bodyPr>
          <a:lstStyle/>
          <a:p>
            <a:r>
              <a:rPr lang="en-US" dirty="0"/>
              <a:t>SLIDE 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19776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4868" y="1197769"/>
            <a:ext cx="3886200" cy="3263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CA" dirty="0"/>
          </a:p>
        </p:txBody>
      </p:sp>
      <p:sp>
        <p:nvSpPr>
          <p:cNvPr id="6" name="Title Placeholder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2503"/>
            <a:ext cx="6392636" cy="333892"/>
          </a:xfrm>
          <a:custGeom>
            <a:avLst/>
            <a:gdLst>
              <a:gd name="connsiteX0" fmla="*/ 0 w 4300538"/>
              <a:gd name="connsiteY0" fmla="*/ 0 h 337345"/>
              <a:gd name="connsiteX1" fmla="*/ 4300538 w 4300538"/>
              <a:gd name="connsiteY1" fmla="*/ 0 h 337345"/>
              <a:gd name="connsiteX2" fmla="*/ 4300538 w 4300538"/>
              <a:gd name="connsiteY2" fmla="*/ 337345 h 337345"/>
              <a:gd name="connsiteX3" fmla="*/ 0 w 4300538"/>
              <a:gd name="connsiteY3" fmla="*/ 337345 h 337345"/>
              <a:gd name="connsiteX4" fmla="*/ 0 w 4300538"/>
              <a:gd name="connsiteY4" fmla="*/ 0 h 337345"/>
              <a:gd name="connsiteX0" fmla="*/ 0 w 4659766"/>
              <a:gd name="connsiteY0" fmla="*/ 0 h 337345"/>
              <a:gd name="connsiteX1" fmla="*/ 4659766 w 4659766"/>
              <a:gd name="connsiteY1" fmla="*/ 0 h 337345"/>
              <a:gd name="connsiteX2" fmla="*/ 4300538 w 4659766"/>
              <a:gd name="connsiteY2" fmla="*/ 337345 h 337345"/>
              <a:gd name="connsiteX3" fmla="*/ 0 w 4659766"/>
              <a:gd name="connsiteY3" fmla="*/ 337345 h 337345"/>
              <a:gd name="connsiteX4" fmla="*/ 0 w 4659766"/>
              <a:gd name="connsiteY4" fmla="*/ 0 h 3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215936" rIns="68564" rtlCol="0">
            <a:normAutofit/>
          </a:bodyPr>
          <a:lstStyle/>
          <a:p>
            <a:r>
              <a:rPr lang="en-US" dirty="0"/>
              <a:t>SLIDE 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/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82503"/>
            <a:ext cx="7151915" cy="333892"/>
          </a:xfrm>
          <a:custGeom>
            <a:avLst/>
            <a:gdLst>
              <a:gd name="connsiteX0" fmla="*/ 0 w 4300538"/>
              <a:gd name="connsiteY0" fmla="*/ 0 h 337345"/>
              <a:gd name="connsiteX1" fmla="*/ 4300538 w 4300538"/>
              <a:gd name="connsiteY1" fmla="*/ 0 h 337345"/>
              <a:gd name="connsiteX2" fmla="*/ 4300538 w 4300538"/>
              <a:gd name="connsiteY2" fmla="*/ 337345 h 337345"/>
              <a:gd name="connsiteX3" fmla="*/ 0 w 4300538"/>
              <a:gd name="connsiteY3" fmla="*/ 337345 h 337345"/>
              <a:gd name="connsiteX4" fmla="*/ 0 w 4300538"/>
              <a:gd name="connsiteY4" fmla="*/ 0 h 337345"/>
              <a:gd name="connsiteX0" fmla="*/ 0 w 4659766"/>
              <a:gd name="connsiteY0" fmla="*/ 0 h 337345"/>
              <a:gd name="connsiteX1" fmla="*/ 4659766 w 4659766"/>
              <a:gd name="connsiteY1" fmla="*/ 0 h 337345"/>
              <a:gd name="connsiteX2" fmla="*/ 4300538 w 4659766"/>
              <a:gd name="connsiteY2" fmla="*/ 337345 h 337345"/>
              <a:gd name="connsiteX3" fmla="*/ 0 w 4659766"/>
              <a:gd name="connsiteY3" fmla="*/ 337345 h 337345"/>
              <a:gd name="connsiteX4" fmla="*/ 0 w 4659766"/>
              <a:gd name="connsiteY4" fmla="*/ 0 h 3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215936" rIns="68564" rtlCol="0">
            <a:normAutofit/>
          </a:bodyPr>
          <a:lstStyle/>
          <a:p>
            <a:r>
              <a:rPr lang="en-US" dirty="0"/>
              <a:t>SLIDE 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82E78C-F416-4A81-AC18-02A3C90ED1C9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C6741D-E04C-463A-82FF-F9352FC5E3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4A44E-7DDE-4141-BDD5-2E45253E1454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A8818E-A52E-4325-A4D3-F94EAB263D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D8A21-DD0C-4751-A7C0-D3148124F445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5E8AD-FEA1-4D23-A142-BD519BDF1A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C3E023-D5B1-41BF-93AD-F6D739E780AF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FE5D1-B524-423E-B015-328A47926D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F9752D-B894-4EB7-B36A-F721558139F1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F85C35-2A19-4F11-BC5D-BE662547AE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F9154B-6126-4E9E-B610-BDBBCA6A048A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1C3A7B-95CB-4801-854C-C385B47094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A9391-2F11-4809-B208-50FD1CFDD03F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04AC6-721B-4EAB-8678-BF4B689E28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CD732-1888-4811-A683-552668C827C0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8E2B32-C6E1-4531-8349-7C04174F49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3BCBFA8-DB5A-4016-929F-E87812E41690}" type="datetimeFigureOut">
              <a:rPr lang="en-US"/>
              <a:pPr>
                <a:defRPr/>
              </a:pPr>
              <a:t>10/7/2019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A7CD0CF9-282E-4CA8-88BC-AEEAEC0DC9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70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3F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382588"/>
            <a:ext cx="6294438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215942" tIns="34289" rIns="68565" bIns="3428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  <a:endParaRPr lang="en-CA" smtClean="0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17550" y="1154113"/>
            <a:ext cx="8143875" cy="347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65" tIns="34289" rIns="68565" bIns="342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 smtClean="0"/>
          </a:p>
        </p:txBody>
      </p:sp>
      <p:sp>
        <p:nvSpPr>
          <p:cNvPr id="7" name="TextBox 6">
            <a:extLst>
              <a:ext uri="{FF2B5EF4-FFF2-40B4-BE49-F238E27FC236}"/>
            </a:extLst>
          </p:cNvPr>
          <p:cNvSpPr txBox="1"/>
          <p:nvPr userDrawn="1"/>
        </p:nvSpPr>
        <p:spPr>
          <a:xfrm>
            <a:off x="8470900" y="4783138"/>
            <a:ext cx="390525" cy="239712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txBody>
          <a:bodyPr lIns="68580" tIns="34290" rIns="68580" bIns="3429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85022C7-2763-4AEE-BC98-D9CF3D164978}" type="slidenum">
              <a:rPr lang="en-CA" sz="1100"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CA" sz="1100" dirty="0">
              <a:latin typeface="+mn-lt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hf sldNum="0" hdr="0" ftr="0" dt="0"/>
  <p:txStyles>
    <p:titleStyle>
      <a:lvl1pPr algn="l" defTabSz="684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 kern="1200">
          <a:solidFill>
            <a:srgbClr val="3B3838"/>
          </a:solidFill>
          <a:latin typeface="+mj-lt"/>
          <a:ea typeface="+mj-ea"/>
          <a:cs typeface="+mj-cs"/>
        </a:defRPr>
      </a:lvl1pPr>
      <a:lvl2pPr algn="l" defTabSz="684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3B3838"/>
          </a:solidFill>
          <a:latin typeface="Arial" charset="0"/>
        </a:defRPr>
      </a:lvl2pPr>
      <a:lvl3pPr algn="l" defTabSz="684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3B3838"/>
          </a:solidFill>
          <a:latin typeface="Arial" charset="0"/>
        </a:defRPr>
      </a:lvl3pPr>
      <a:lvl4pPr algn="l" defTabSz="684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3B3838"/>
          </a:solidFill>
          <a:latin typeface="Arial" charset="0"/>
        </a:defRPr>
      </a:lvl4pPr>
      <a:lvl5pPr algn="l" defTabSz="6842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3B3838"/>
          </a:solidFill>
          <a:latin typeface="Arial" charset="0"/>
        </a:defRPr>
      </a:lvl5pPr>
      <a:lvl6pPr marL="4572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3B3838"/>
          </a:solidFill>
          <a:latin typeface="Arial" charset="0"/>
        </a:defRPr>
      </a:lvl6pPr>
      <a:lvl7pPr marL="9144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3B3838"/>
          </a:solidFill>
          <a:latin typeface="Arial" charset="0"/>
        </a:defRPr>
      </a:lvl7pPr>
      <a:lvl8pPr marL="13716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3B3838"/>
          </a:solidFill>
          <a:latin typeface="Arial" charset="0"/>
        </a:defRPr>
      </a:lvl8pPr>
      <a:lvl9pPr marL="18288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3B3838"/>
          </a:solidFill>
          <a:latin typeface="Arial" charset="0"/>
        </a:defRPr>
      </a:lvl9pPr>
    </p:titleStyle>
    <p:bodyStyle>
      <a:lvl1pPr marL="169863" indent="-169863" algn="l" defTabSz="684213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rgbClr val="3B3838"/>
          </a:solidFill>
          <a:latin typeface="+mn-lt"/>
          <a:ea typeface="+mn-ea"/>
          <a:cs typeface="+mn-cs"/>
        </a:defRPr>
      </a:lvl1pPr>
      <a:lvl2pPr marL="512763" indent="-169863" algn="l" defTabSz="68421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rgbClr val="3B3838"/>
          </a:solidFill>
          <a:latin typeface="+mn-lt"/>
          <a:ea typeface="+mn-ea"/>
          <a:cs typeface="+mn-cs"/>
        </a:defRPr>
      </a:lvl2pPr>
      <a:lvl3pPr marL="855663" indent="-169863" algn="l" defTabSz="68421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rgbClr val="3B3838"/>
          </a:solidFill>
          <a:latin typeface="+mn-lt"/>
          <a:ea typeface="+mn-ea"/>
          <a:cs typeface="+mn-cs"/>
        </a:defRPr>
      </a:lvl3pPr>
      <a:lvl4pPr marL="1198563" indent="-169863" algn="l" defTabSz="68421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3B3838"/>
          </a:solidFill>
          <a:latin typeface="+mn-lt"/>
          <a:ea typeface="+mn-ea"/>
          <a:cs typeface="+mn-cs"/>
        </a:defRPr>
      </a:lvl4pPr>
      <a:lvl5pPr marL="1541463" indent="-169863" algn="l" defTabSz="684213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400" kern="1200">
          <a:solidFill>
            <a:srgbClr val="3B3838"/>
          </a:solidFill>
          <a:latin typeface="+mn-lt"/>
          <a:ea typeface="+mn-ea"/>
          <a:cs typeface="+mn-cs"/>
        </a:defRPr>
      </a:lvl5pPr>
      <a:lvl6pPr marL="1885480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95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110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929" indent="-171410" algn="l" defTabSz="68563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12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63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45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6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79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89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99700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12" algn="l" defTabSz="68563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video" Target="Open%20Ocean%20-%20Opening%20Video.wmv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video" Target="Physics%20Engine%202D%20Explanation.wmv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video" Target="Slicing%20Video.wmv" TargetMode="Externa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video" Target="ThrustPool.wmv" TargetMode="Externa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github.com/shiffman/Box2D-for-Processing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s://processing.org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google.github.io/liquidfun/" TargetMode="External"/><Relationship Id="rId5" Type="http://schemas.openxmlformats.org/officeDocument/2006/relationships/hyperlink" Target="https://www.iforce2d.net/b2dtut/buoyancy" TargetMode="External"/><Relationship Id="rId4" Type="http://schemas.openxmlformats.org/officeDocument/2006/relationships/hyperlink" Target="https://box2d.org/" TargetMode="External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hackaday.io/project/20458-osug-open-source-underwater-glider" TargetMode="External"/><Relationship Id="rId3" Type="http://schemas.openxmlformats.org/officeDocument/2006/relationships/image" Target="../media/image27.jpeg"/><Relationship Id="rId7" Type="http://schemas.openxmlformats.org/officeDocument/2006/relationships/hyperlink" Target="https://hackaday.io/project/160882-blackbird-bipedal-robot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Blackbird%20Bipedal%20Robot_%20Open-loop%20walking%20over%20stairs.wmv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4.xml"/><Relationship Id="rId1" Type="http://schemas.openxmlformats.org/officeDocument/2006/relationships/video" Target="UnrealStudio.mp4" TargetMode="Externa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14.xml"/><Relationship Id="rId1" Type="http://schemas.openxmlformats.org/officeDocument/2006/relationships/video" Target="WaveworksSetup.wm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4.xml"/><Relationship Id="rId1" Type="http://schemas.openxmlformats.org/officeDocument/2006/relationships/video" Target="HullSetup.mp4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en.wikipedia.org/wiki/Visual_programming_language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4.xml"/><Relationship Id="rId1" Type="http://schemas.openxmlformats.org/officeDocument/2006/relationships/video" Target="TurnRadius.wmv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14.xml"/><Relationship Id="rId1" Type="http://schemas.openxmlformats.org/officeDocument/2006/relationships/video" Target="PhysX%20Marine%20Simulation%20feat-SHOXS%20Seats.wmv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14.xml"/><Relationship Id="rId1" Type="http://schemas.openxmlformats.org/officeDocument/2006/relationships/video" Target="GameRun.wmv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d4rhino.com/app/flexhopper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14.xml"/><Relationship Id="rId1" Type="http://schemas.openxmlformats.org/officeDocument/2006/relationships/video" Target="Video_2019-09-21_115503.wmv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14.xml"/><Relationship Id="rId1" Type="http://schemas.openxmlformats.org/officeDocument/2006/relationships/video" Target="Waveworks2.wmv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video" Target="Angry%20Birds.mp4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pen Ocean - Opening Video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570413" y="-1284288"/>
            <a:ext cx="18288001" cy="7715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 showWhenStopped="0"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hysics Engine 2D Explanation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rcRect l="8694" t="1414" r="8823" b="92"/>
          <a:stretch>
            <a:fillRect/>
          </a:stretch>
        </p:blipFill>
        <p:spPr>
          <a:xfrm>
            <a:off x="1597025" y="971550"/>
            <a:ext cx="5870575" cy="39433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IS A PHYSICS ENGINE</a:t>
            </a:r>
            <a:endParaRPr lang="en-US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showWhenStopped="0"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588963" y="1150938"/>
            <a:ext cx="7897812" cy="3481387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JBox-2D physics engine (same as “Angry Birds”)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GPPH (General Purpose Planing Hull) – single chine variant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2-1/2D simulation with 3 degrees of freedom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Longitudinal and Vertical Translation + Trim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Sinusodial Waves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1km “Tank”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Automatic PID speed control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No thrust when “propulsor” out of water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Java Programming Language with the “Processing” IDE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Early Experiments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Early Experiments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7" name="Slicing Video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635000" y="742950"/>
            <a:ext cx="7823200" cy="44005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hrustPool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600200" y="733425"/>
            <a:ext cx="5867400" cy="44005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Early Experiments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4275" y="742950"/>
            <a:ext cx="4149725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data out of this simulation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1581150"/>
            <a:ext cx="42354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TextBox 7"/>
          <p:cNvSpPr txBox="1">
            <a:spLocks noChangeArrowheads="1"/>
          </p:cNvSpPr>
          <p:nvPr/>
        </p:nvSpPr>
        <p:spPr bwMode="auto">
          <a:xfrm>
            <a:off x="0" y="819150"/>
            <a:ext cx="4572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</a:rPr>
              <a:t>TRIM ANGLE (deg)</a:t>
            </a:r>
          </a:p>
          <a:p>
            <a:pPr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</a:rPr>
              <a:t>SPEED (m/s)</a:t>
            </a:r>
          </a:p>
          <a:p>
            <a:pPr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</a:rPr>
              <a:t>VELOCITY [heave &amp; surge] – m/s</a:t>
            </a:r>
          </a:p>
          <a:p>
            <a:pPr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</a:rPr>
              <a:t>ACCELLERATION [heave &amp; surge (m/s^2)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38600" y="2400300"/>
            <a:ext cx="422275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300163"/>
            <a:ext cx="7897813" cy="3481387"/>
          </a:xfrm>
        </p:spPr>
        <p:txBody>
          <a:bodyPr rtlCol="0">
            <a:normAutofit fontScale="85000" lnSpcReduction="20000"/>
          </a:bodyPr>
          <a:lstStyle/>
          <a:p>
            <a:pPr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Processing IDE</a:t>
            </a:r>
            <a:endParaRPr lang="en-US" dirty="0" smtClean="0">
              <a:solidFill>
                <a:schemeClr val="bg1"/>
              </a:solidFill>
              <a:hlinkClick r:id="rId2"/>
            </a:endParaRPr>
          </a:p>
          <a:p>
            <a:pPr marL="514229" lvl="1" indent="-17141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  <a:hlinkClick r:id="rId2"/>
              </a:rPr>
              <a:t>https://processing.org/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Box-2D for Processing (Physics Engine)</a:t>
            </a:r>
          </a:p>
          <a:p>
            <a:pPr marL="514229" lvl="1" indent="-17141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  <a:hlinkClick r:id="rId3"/>
              </a:rPr>
              <a:t>https://github.com/shiffman/Box2D-for-Processing</a:t>
            </a:r>
            <a:endParaRPr lang="en-US" dirty="0" smtClean="0">
              <a:solidFill>
                <a:schemeClr val="bg1"/>
              </a:solidFill>
            </a:endParaRPr>
          </a:p>
          <a:p>
            <a:pPr marL="514229" lvl="1" indent="-17141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  <a:hlinkClick r:id="rId4"/>
              </a:rPr>
              <a:t>https://box2d.org/</a:t>
            </a:r>
            <a:endParaRPr lang="en-US" dirty="0" smtClean="0">
              <a:solidFill>
                <a:schemeClr val="bg1"/>
              </a:solidFill>
            </a:endParaRPr>
          </a:p>
          <a:p>
            <a:pPr marL="514229" lvl="1" indent="-17141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  <a:hlinkClick r:id="rId5"/>
              </a:rPr>
              <a:t>https://www.iforce2d.net/b2dtut/buoyancy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err="1" smtClean="0">
                <a:solidFill>
                  <a:schemeClr val="bg1"/>
                </a:solidFill>
              </a:rPr>
              <a:t>LiquidFun</a:t>
            </a:r>
            <a:r>
              <a:rPr lang="en-US" dirty="0" smtClean="0">
                <a:solidFill>
                  <a:schemeClr val="bg1"/>
                </a:solidFill>
              </a:rPr>
              <a:t> (Built on Box-2D)</a:t>
            </a:r>
          </a:p>
          <a:p>
            <a:pPr marL="514229" lvl="1" indent="-17141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  <a:hlinkClick r:id="rId6"/>
              </a:rPr>
              <a:t>http://google.github.io/liquidfun/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endParaRPr lang="en-US" dirty="0" smtClean="0">
              <a:solidFill>
                <a:schemeClr val="bg1"/>
              </a:solidFill>
            </a:endParaRPr>
          </a:p>
          <a:p>
            <a:pPr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err="1" smtClean="0">
                <a:solidFill>
                  <a:schemeClr val="bg1"/>
                </a:solidFill>
              </a:rPr>
              <a:t>HullPool</a:t>
            </a:r>
            <a:r>
              <a:rPr lang="en-US" dirty="0" smtClean="0">
                <a:solidFill>
                  <a:schemeClr val="bg1"/>
                </a:solidFill>
              </a:rPr>
              <a:t> Simulator</a:t>
            </a:r>
          </a:p>
          <a:p>
            <a:pPr marL="514229" lvl="1" indent="-17141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https://github.com/mdlougheed/HullPool.git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Freely available resources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8436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120015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7" name="Picture 4" descr="I:\Downloads\MDL Linkd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3400" y="394335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2"/>
          <p:cNvPicPr>
            <a:picLocks noChangeAspect="1" noChangeArrowheads="1"/>
          </p:cNvPicPr>
          <p:nvPr/>
        </p:nvPicPr>
        <p:blipFill>
          <a:blip r:embed="rId9" cstate="print"/>
          <a:srcRect l="88911"/>
          <a:stretch>
            <a:fillRect/>
          </a:stretch>
        </p:blipFill>
        <p:spPr bwMode="auto">
          <a:xfrm rot="60000">
            <a:off x="541338" y="2625725"/>
            <a:ext cx="914400" cy="92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MOVING FORWARD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588963" y="1150938"/>
            <a:ext cx="7897812" cy="3481387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Faster processor?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Multi-core processors – parallel processing  (up to 22 cores now on some server class CPUs)?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Network clusters – parallel processing?</a:t>
            </a:r>
          </a:p>
          <a:p>
            <a:pPr eaLnBrk="1" hangingPunct="1"/>
            <a:endParaRPr lang="en-US" smtClean="0">
              <a:solidFill>
                <a:schemeClr val="bg1"/>
              </a:solidFill>
            </a:endParaRP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OR – GPU!</a:t>
            </a:r>
          </a:p>
          <a:p>
            <a:pPr eaLnBrk="1" hangingPunct="1"/>
            <a:endParaRPr lang="en-US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807720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How to deal with increasing physics complexity?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588963" y="1150938"/>
            <a:ext cx="7897812" cy="3481387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Faster processor?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Multi-core processors – parallel processing  (up to 22 cores now on some server class CPUs)?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Network clusters – parallel processing?</a:t>
            </a:r>
          </a:p>
          <a:p>
            <a:pPr eaLnBrk="1" hangingPunct="1"/>
            <a:endParaRPr lang="en-US" smtClean="0">
              <a:solidFill>
                <a:schemeClr val="bg1"/>
              </a:solidFill>
            </a:endParaRP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OR – GPU!</a:t>
            </a:r>
          </a:p>
          <a:p>
            <a:pPr eaLnBrk="1" hangingPunct="1"/>
            <a:endParaRPr lang="en-US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807720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How to deal with increasing physics complexity?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What is a GPU?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2531" name="Picture 4" descr="The GPU Devotes More Transistors to Data Processing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7988"/>
            <a:ext cx="60198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6" descr="Automatic Scalability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3813" y="1657350"/>
            <a:ext cx="25415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3" name="Content Placeholder 5"/>
          <p:cNvSpPr>
            <a:spLocks noGrp="1"/>
          </p:cNvSpPr>
          <p:nvPr>
            <p:ph idx="1"/>
          </p:nvPr>
        </p:nvSpPr>
        <p:spPr>
          <a:xfrm>
            <a:off x="588963" y="1150938"/>
            <a:ext cx="7897812" cy="348138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</a:rPr>
              <a:t>HOW IT ALL BEGAN	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loating-Point Operations per Second for the CPU and GPU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742950"/>
            <a:ext cx="524033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8" descr="https://i.imgur.com/Zt9Q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133350"/>
            <a:ext cx="5562600" cy="391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Content Placeholder 2"/>
          <p:cNvSpPr>
            <a:spLocks noGrp="1"/>
          </p:cNvSpPr>
          <p:nvPr>
            <p:ph idx="1"/>
          </p:nvPr>
        </p:nvSpPr>
        <p:spPr>
          <a:xfrm>
            <a:off x="5791200" y="514350"/>
            <a:ext cx="3352800" cy="3481388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Graphics Processing Unit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High Performance Computing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Thousands of individual processors working in parallel. 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NVIDIA &amp; AMD Radeon</a:t>
            </a:r>
          </a:p>
          <a:p>
            <a:pPr lvl="1" eaLnBrk="1" hangingPunct="1"/>
            <a:endParaRPr lang="en-US" smtClean="0">
              <a:solidFill>
                <a:schemeClr val="bg1"/>
              </a:solidFill>
            </a:endParaRPr>
          </a:p>
          <a:p>
            <a:pPr lvl="1" eaLnBrk="1" hangingPunct="1"/>
            <a:endParaRPr lang="en-US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588963" y="1150938"/>
            <a:ext cx="7897812" cy="3481387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Artificial Intelligence (AI)/Deep Learning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Graphics &amp; Simulation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Data Visualization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Autonomous Vehicles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High Performance Computing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BIG Data Analysis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Other Applications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4580" name="Picture 2" descr="Figure 4. Screen shot of Ground Truth Labeler app designed to label video and image data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1276350"/>
            <a:ext cx="327501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cdn.hackaday.io/images/2597841556604094294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28750"/>
            <a:ext cx="157638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4" descr="https://cdn.hackaday.io/images/459988150178452637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809750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lackbird Bipedal Robot_ Open-loop walking over stair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400" y="1733550"/>
            <a:ext cx="3116263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8" descr="I:\Downloads\ezgif.com-gif-maker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05600" y="971550"/>
            <a:ext cx="2571750" cy="3233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6" name="Content Placeholder 8"/>
          <p:cNvSpPr>
            <a:spLocks noGrp="1"/>
          </p:cNvSpPr>
          <p:nvPr>
            <p:ph idx="1"/>
          </p:nvPr>
        </p:nvSpPr>
        <p:spPr>
          <a:xfrm>
            <a:off x="588963" y="1150938"/>
            <a:ext cx="7897812" cy="348138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Other uses of Physics Engine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600200" y="3562350"/>
            <a:ext cx="3429000" cy="457200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000" dirty="0">
                <a:latin typeface="+mj-lt"/>
                <a:ea typeface="+mj-ea"/>
                <a:cs typeface="+mj-cs"/>
              </a:rPr>
              <a:t>Bipedal Walking Robot Controller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2000" dirty="0">
                <a:latin typeface="+mj-lt"/>
                <a:ea typeface="+mj-ea"/>
                <a:cs typeface="+mj-cs"/>
              </a:rPr>
              <a:t>Uses BULLET Physics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dirty="0">
                <a:latin typeface="+mn-lt"/>
                <a:cs typeface="+mn-cs"/>
                <a:hlinkClick r:id="rId7"/>
              </a:rPr>
              <a:t>https://hackaday.io/project/160882-blackbird-bipedal-robot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562600" y="4324350"/>
            <a:ext cx="3429000" cy="457200"/>
          </a:xfrm>
          <a:prstGeom prst="rect">
            <a:avLst/>
          </a:prstGeom>
        </p:spPr>
        <p:txBody>
          <a:bodyPr anchor="ctr">
            <a:normAutofit fontScale="40000" lnSpcReduction="20000"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en-US" sz="2000" dirty="0">
                <a:latin typeface="+mj-lt"/>
                <a:ea typeface="+mj-ea"/>
                <a:cs typeface="+mj-cs"/>
              </a:rPr>
              <a:t>Underwater Glider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2000" dirty="0">
                <a:latin typeface="+mj-lt"/>
                <a:ea typeface="+mj-ea"/>
                <a:cs typeface="+mj-cs"/>
              </a:rPr>
              <a:t>Uses UNITY</a:t>
            </a:r>
          </a:p>
          <a:p>
            <a:pPr algn="ctr" fontAlgn="auto">
              <a:spcAft>
                <a:spcPts val="0"/>
              </a:spcAft>
              <a:defRPr/>
            </a:pPr>
            <a:r>
              <a:rPr lang="en-US" sz="2000" dirty="0">
                <a:latin typeface="+mn-lt"/>
                <a:cs typeface="+mn-cs"/>
                <a:hlinkClick r:id="rId8"/>
              </a:rPr>
              <a:t>https://hackaday.io/project/20458-osug-open-source-underwater-glider</a:t>
            </a:r>
            <a:endParaRPr lang="en-US" sz="2000" dirty="0"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INTEGRATED DEVELOPEMNT ENVIRONMENTS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588963" y="1150938"/>
            <a:ext cx="7897812" cy="3481387"/>
          </a:xfrm>
        </p:spPr>
        <p:txBody>
          <a:bodyPr/>
          <a:lstStyle/>
          <a:p>
            <a:pPr eaLnBrk="1" hangingPunct="1"/>
            <a:endParaRPr lang="en-US" smtClean="0">
              <a:solidFill>
                <a:schemeClr val="bg1"/>
              </a:solidFill>
            </a:endParaRP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GDevelop – Box2D Physics Engine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Unity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Unreal Engine (UE) – Tightly integrated with NVIDIA PhysX physics engine</a:t>
            </a:r>
          </a:p>
          <a:p>
            <a:pPr lvl="2" eaLnBrk="1" hangingPunct="1"/>
            <a:r>
              <a:rPr lang="en-US" smtClean="0">
                <a:solidFill>
                  <a:schemeClr val="bg1"/>
                </a:solidFill>
              </a:rPr>
              <a:t>Pre-assembled integrations of other NVIDA HPC tools – WaveWorks, FLEX</a:t>
            </a:r>
            <a:br>
              <a:rPr lang="en-US" smtClean="0">
                <a:solidFill>
                  <a:schemeClr val="bg1"/>
                </a:solidFill>
              </a:rPr>
            </a:br>
            <a:endParaRPr lang="en-US" smtClean="0">
              <a:solidFill>
                <a:schemeClr val="bg1"/>
              </a:solidFill>
            </a:endParaRPr>
          </a:p>
          <a:p>
            <a:pPr lvl="1" eaLnBrk="1" hangingPunct="1"/>
            <a:r>
              <a:rPr lang="en-US" i="1" smtClean="0">
                <a:solidFill>
                  <a:schemeClr val="bg1"/>
                </a:solidFill>
              </a:rPr>
              <a:t>Grasshopper (within Rhino 3D)*</a:t>
            </a:r>
            <a:br>
              <a:rPr lang="en-US" i="1" smtClean="0">
                <a:solidFill>
                  <a:schemeClr val="bg1"/>
                </a:solidFill>
              </a:rPr>
            </a:br>
            <a:endParaRPr lang="en-US" i="1" smtClean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792480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INTEGRATED DEVELOPMENT ENVIRONMENTS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588963" y="1150938"/>
            <a:ext cx="7897812" cy="3481387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Gameworks Modules for Unreal Engine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Phys-X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FLEX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WaveWorks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Integrations into freely available platforms such as Unreal Engine (UE) and Rhino 3D modelers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NVIDIA Libraries &amp; Resources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8915400" cy="5143500"/>
          </a:xfrm>
          <a:prstGeom prst="rect">
            <a:avLst/>
          </a:prstGeom>
          <a:blipFill dpi="0" rotWithShape="1">
            <a:blip r:embed="rId3" cstate="print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699" name="Content Placeholder 1"/>
          <p:cNvSpPr>
            <a:spLocks noGrp="1"/>
          </p:cNvSpPr>
          <p:nvPr>
            <p:ph idx="1"/>
          </p:nvPr>
        </p:nvSpPr>
        <p:spPr>
          <a:xfrm>
            <a:off x="211138" y="1433513"/>
            <a:ext cx="7789862" cy="2586037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https://www.unrealengine.com</a:t>
            </a:r>
          </a:p>
        </p:txBody>
      </p:sp>
      <p:sp>
        <p:nvSpPr>
          <p:cNvPr id="2970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1138" y="954088"/>
            <a:ext cx="7789862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UNREAL ENGINE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SIGN UP FOR ACCOUNTS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1"/>
          <p:cNvSpPr>
            <a:spLocks noGrp="1"/>
          </p:cNvSpPr>
          <p:nvPr>
            <p:ph idx="1"/>
          </p:nvPr>
        </p:nvSpPr>
        <p:spPr>
          <a:xfrm>
            <a:off x="211138" y="1433513"/>
            <a:ext cx="7789862" cy="2586037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https://www.unrealengine.com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https://www.youtube.com/watch?v=7kFYZ4ZBr8g</a:t>
            </a:r>
          </a:p>
        </p:txBody>
      </p:sp>
      <p:sp>
        <p:nvSpPr>
          <p:cNvPr id="3072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1138" y="954088"/>
            <a:ext cx="7789862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UNREAL STUDIO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SIGN UP FOR ACCOUNTS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UnrealStudio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7000" y="819150"/>
            <a:ext cx="5207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 cstate="print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1747" name="Content Placeholder 1"/>
          <p:cNvSpPr>
            <a:spLocks noGrp="1"/>
          </p:cNvSpPr>
          <p:nvPr>
            <p:ph idx="1"/>
          </p:nvPr>
        </p:nvSpPr>
        <p:spPr>
          <a:xfrm>
            <a:off x="211138" y="3033713"/>
            <a:ext cx="7789862" cy="2586037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https://developer.nvidia.com/gameworks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https://github.com/NVIDIAGameWorks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WaveWorks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FLEX</a:t>
            </a:r>
          </a:p>
        </p:txBody>
      </p:sp>
      <p:sp>
        <p:nvSpPr>
          <p:cNvPr id="3174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1138" y="954088"/>
            <a:ext cx="7789862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NVIDIA DEVELOPER NETWORK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SIGN UP FOR ACCOUNTS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 cstate="print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771" name="Content Placeholder 1"/>
          <p:cNvSpPr>
            <a:spLocks noGrp="1"/>
          </p:cNvSpPr>
          <p:nvPr>
            <p:ph idx="1"/>
          </p:nvPr>
        </p:nvSpPr>
        <p:spPr>
          <a:xfrm>
            <a:off x="211138" y="3186113"/>
            <a:ext cx="7789862" cy="2586037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https://unity.com/ </a:t>
            </a:r>
          </a:p>
        </p:txBody>
      </p:sp>
      <p:sp>
        <p:nvSpPr>
          <p:cNvPr id="3277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1138" y="954088"/>
            <a:ext cx="7789862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UNITY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SIGN UP FOR ACCOUNTS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66800" y="-1390650"/>
            <a:ext cx="7151688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How it all began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47" name="Content Placeholder 2"/>
          <p:cNvSpPr>
            <a:spLocks noGrp="1"/>
          </p:cNvSpPr>
          <p:nvPr>
            <p:ph idx="4294967295"/>
          </p:nvPr>
        </p:nvSpPr>
        <p:spPr>
          <a:xfrm>
            <a:off x="914400" y="5391150"/>
            <a:ext cx="8229600" cy="3394075"/>
          </a:xfrm>
        </p:spPr>
        <p:txBody>
          <a:bodyPr/>
          <a:lstStyle/>
          <a:p>
            <a:pPr eaLnBrk="1" hangingPunct="1"/>
            <a:r>
              <a:rPr lang="en-US" smtClean="0"/>
              <a:t>How do you get seaway data when you don’t have a boat?</a:t>
            </a:r>
          </a:p>
        </p:txBody>
      </p:sp>
      <p:pic>
        <p:nvPicPr>
          <p:cNvPr id="6148" name="Picture 6" descr="SHOXS Seats has taken a measurement-driven approach to the problem of marine shock mitigation. Discover how SHOXS is transforming the moment of impact into a safer experience for all who work or play on the water here:http://www.shoxs.comÂ &#10; #MarineShockMitigation  #TheSHOXSWa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72600" y="2844800"/>
            <a:ext cx="2762250" cy="229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8" descr="3F0S1354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571750"/>
            <a:ext cx="3867150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50" name="Picture 2" descr="Related imag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3838575" cy="2571750"/>
          </a:xfrm>
          <a:prstGeom prst="rect">
            <a:avLst/>
          </a:prstGeom>
          <a:blipFill dpi="0" rotWithShape="1">
            <a:blip r:embed="rId6" cstate="print"/>
            <a:srcRect/>
            <a:tile tx="0" ty="0" sx="100000" sy="100000" flip="none" algn="tl"/>
          </a:blipFill>
          <a:ln w="9525">
            <a:noFill/>
            <a:miter lim="800000"/>
            <a:headEnd/>
            <a:tailEnd/>
          </a:ln>
        </p:spPr>
      </p:pic>
      <p:pic>
        <p:nvPicPr>
          <p:cNvPr id="6151" name="Picture 4" descr="Image result for shoxs seat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0" y="604838"/>
            <a:ext cx="5334000" cy="385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>
            <a:off x="3810000" y="-152400"/>
            <a:ext cx="0" cy="5543550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35844" idx="1"/>
          </p:cNvCxnSpPr>
          <p:nvPr/>
        </p:nvCxnSpPr>
        <p:spPr>
          <a:xfrm flipV="1">
            <a:off x="0" y="2530475"/>
            <a:ext cx="3810000" cy="41275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8" cstate="print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PREPARING 3D MODEL GEOMETRY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 cstate="print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1138" y="1581150"/>
            <a:ext cx="6723062" cy="2586038"/>
          </a:xfrm>
        </p:spPr>
        <p:txBody>
          <a:bodyPr rtlCol="0">
            <a:normAutofit fontScale="85000" lnSpcReduction="10000"/>
          </a:bodyPr>
          <a:lstStyle/>
          <a:p>
            <a:pPr marL="457200" indent="-457200" defTabSz="68563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bg1"/>
                </a:solidFill>
              </a:rPr>
              <a:t>PREPARE MODEL GEOMETRY</a:t>
            </a:r>
          </a:p>
          <a:p>
            <a:pPr marL="971429" lvl="1" indent="-45720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X axis – Positive toward bow</a:t>
            </a:r>
          </a:p>
          <a:p>
            <a:pPr marL="971429" lvl="1" indent="-45720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Y axis – Positive to PORT</a:t>
            </a:r>
          </a:p>
          <a:p>
            <a:pPr marL="971429" lvl="1" indent="-45720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Z axis – UP</a:t>
            </a:r>
          </a:p>
          <a:p>
            <a:pPr marL="971429" lvl="1" indent="-45720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UE Length Units are CM, Unity is in meters – scale appropriately</a:t>
            </a:r>
          </a:p>
          <a:p>
            <a:pPr marL="457200" indent="-457200" defTabSz="68563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bg1"/>
                </a:solidFill>
              </a:rPr>
              <a:t>SIMPLE EXPORT AS “STL” OR “FBX” – STEREOLITHOGRAPHY MESH</a:t>
            </a:r>
          </a:p>
          <a:p>
            <a:pPr marL="457200" indent="-457200" defTabSz="68563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bg1"/>
                </a:solidFill>
              </a:rPr>
              <a:t>COMPLEX EXPORT AS “OBJ” – EXPORTS BOTH STL GEOMETRY AND TEXTURES</a:t>
            </a:r>
          </a:p>
          <a:p>
            <a:pPr marL="971429" lvl="1" indent="-45720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TEXTURES MUST BE IMPORTED SEPERATELY</a:t>
            </a:r>
          </a:p>
          <a:p>
            <a:pPr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82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1138" y="954088"/>
            <a:ext cx="7789862" cy="411162"/>
          </a:xfrm>
        </p:spPr>
        <p:txBody>
          <a:bodyPr/>
          <a:lstStyle/>
          <a:p>
            <a:pPr eaLnBrk="1" hangingPunct="1"/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34821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6441622 w 4659766"/>
              <a:gd name="T3" fmla="*/ 0 h 337345"/>
              <a:gd name="T4" fmla="*/ 5945028 w 4659766"/>
              <a:gd name="T5" fmla="*/ 333892 h 337345"/>
              <a:gd name="T6" fmla="*/ 0 w 4659766"/>
              <a:gd name="T7" fmla="*/ 333892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000" smtClean="0"/>
              <a:t>PREPARING MODEL GEOMETRY FOR IMPORT</a:t>
            </a:r>
          </a:p>
        </p:txBody>
      </p:sp>
      <p:pic>
        <p:nvPicPr>
          <p:cNvPr id="3482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438150"/>
            <a:ext cx="200501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34200" y="2571750"/>
            <a:ext cx="2005013" cy="183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43100"/>
            <a:ext cx="4419600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1138" y="819150"/>
            <a:ext cx="7789862" cy="2586038"/>
          </a:xfrm>
        </p:spPr>
        <p:txBody>
          <a:bodyPr rtlCol="0">
            <a:normAutofit/>
          </a:bodyPr>
          <a:lstStyle/>
          <a:p>
            <a:pPr marL="457200" indent="-457200" defTabSz="68563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bg1"/>
                </a:solidFill>
              </a:rPr>
              <a:t>Drag and drop the STL or FBX file into the content folder</a:t>
            </a:r>
          </a:p>
          <a:p>
            <a:pPr marL="457200" indent="-457200" defTabSz="68563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bg1"/>
                </a:solidFill>
              </a:rPr>
              <a:t> Once import is complete double click to open the geometry for editing and checking.</a:t>
            </a:r>
          </a:p>
          <a:p>
            <a:pPr marL="457200" indent="-457200" defTabSz="68563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marL="457200" indent="-457200"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84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6441622 w 4659766"/>
              <a:gd name="T3" fmla="*/ 0 h 337345"/>
              <a:gd name="T4" fmla="*/ 5945028 w 4659766"/>
              <a:gd name="T5" fmla="*/ 333892 h 337345"/>
              <a:gd name="T6" fmla="*/ 0 w 4659766"/>
              <a:gd name="T7" fmla="*/ 333892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000" smtClean="0"/>
              <a:t>PREPARING MODEL GEOMETRY FOR IMPORT</a:t>
            </a:r>
          </a:p>
        </p:txBody>
      </p:sp>
      <p:pic>
        <p:nvPicPr>
          <p:cNvPr id="358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1885950"/>
            <a:ext cx="451167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 cstate="print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1138" y="1581150"/>
            <a:ext cx="7789862" cy="2586038"/>
          </a:xfrm>
        </p:spPr>
        <p:txBody>
          <a:bodyPr rtlCol="0">
            <a:normAutofit/>
          </a:bodyPr>
          <a:lstStyle/>
          <a:p>
            <a:pPr marL="457200" indent="-457200" defTabSz="68563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bg1"/>
                </a:solidFill>
              </a:rPr>
              <a:t>Use the Unreal Studio </a:t>
            </a:r>
            <a:r>
              <a:rPr lang="en-US" dirty="0" err="1" smtClean="0">
                <a:solidFill>
                  <a:schemeClr val="bg1"/>
                </a:solidFill>
              </a:rPr>
              <a:t>Datasmith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plugin</a:t>
            </a:r>
            <a:endParaRPr lang="en-US" dirty="0" smtClean="0">
              <a:solidFill>
                <a:schemeClr val="bg1"/>
              </a:solidFill>
            </a:endParaRPr>
          </a:p>
          <a:p>
            <a:pPr marL="457200" indent="-457200" defTabSz="68563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 smtClean="0">
                <a:solidFill>
                  <a:schemeClr val="bg1"/>
                </a:solidFill>
              </a:rPr>
              <a:t>Will import Rhino 3dm geometry and materials directly</a:t>
            </a:r>
          </a:p>
          <a:p>
            <a:pPr marL="971429" lvl="1" indent="-457200" defTabSz="68563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Geometry and materials can be transferred to other versions of UE4 or UNITY.</a:t>
            </a:r>
          </a:p>
          <a:p>
            <a:pPr marL="457200" indent="-457200" defTabSz="685630" eaLnBrk="1" fontAlgn="auto" hangingPunct="1"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86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1138" y="954088"/>
            <a:ext cx="7789862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ALTERNATIVELY</a:t>
            </a:r>
          </a:p>
        </p:txBody>
      </p:sp>
      <p:sp>
        <p:nvSpPr>
          <p:cNvPr id="36869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6441622 w 4659766"/>
              <a:gd name="T3" fmla="*/ 0 h 337345"/>
              <a:gd name="T4" fmla="*/ 5945028 w 4659766"/>
              <a:gd name="T5" fmla="*/ 333892 h 337345"/>
              <a:gd name="T6" fmla="*/ 0 w 4659766"/>
              <a:gd name="T7" fmla="*/ 333892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000" smtClean="0"/>
              <a:t>PREPARING MODEL GEOMETRY FOR IMPORT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SETTING UP WAVEWORKS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389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SETTING UP WAVEWORKS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WaveworksSetup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895350"/>
            <a:ext cx="6248400" cy="389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MAKING THE MODEL BOUYANT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HullSetup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00200" y="742950"/>
            <a:ext cx="5867400" cy="44005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PROGRAMMING WITHOUT CODING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 rtlCol="0">
            <a:normAutofit fontScale="77500" lnSpcReduction="20000"/>
          </a:bodyPr>
          <a:lstStyle/>
          <a:p>
            <a:pPr algn="ctr"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We’ll see this graphical and interactive programming style in UE4 “Blueprints” as well</a:t>
            </a:r>
          </a:p>
          <a:p>
            <a:pPr algn="ctr" defTabSz="68563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For example, many VPLs (known as </a:t>
            </a:r>
            <a:r>
              <a:rPr lang="en-US" i="1" dirty="0" smtClean="0">
                <a:solidFill>
                  <a:schemeClr val="bg1"/>
                </a:solidFill>
              </a:rPr>
              <a:t>dataflow</a:t>
            </a:r>
            <a:r>
              <a:rPr lang="en-US" dirty="0" smtClean="0">
                <a:solidFill>
                  <a:schemeClr val="bg1"/>
                </a:solidFill>
              </a:rPr>
              <a:t> or </a:t>
            </a:r>
            <a:r>
              <a:rPr lang="en-US" i="1" dirty="0" smtClean="0">
                <a:solidFill>
                  <a:schemeClr val="bg1"/>
                </a:solidFill>
              </a:rPr>
              <a:t>diagrammatic programming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r>
              <a:rPr lang="en-US" baseline="30000" dirty="0" smtClean="0">
                <a:solidFill>
                  <a:schemeClr val="bg1"/>
                </a:solidFill>
                <a:hlinkClick r:id="rId2"/>
              </a:rPr>
              <a:t>[3]</a:t>
            </a:r>
            <a:r>
              <a:rPr lang="en-US" dirty="0" smtClean="0">
                <a:solidFill>
                  <a:schemeClr val="bg1"/>
                </a:solidFill>
              </a:rPr>
              <a:t> are based on the idea of "boxes and arrows", where boxes or other screen objects are treated as entities, connected by arrows, lines or arcs which represent relations.</a:t>
            </a:r>
          </a:p>
          <a:p>
            <a:pPr defTabSz="68563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Scratch</a:t>
            </a:r>
          </a:p>
          <a:p>
            <a:pPr defTabSz="68563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Grasshopper</a:t>
            </a:r>
          </a:p>
          <a:p>
            <a:pPr defTabSz="68563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UE4 Blueprint</a:t>
            </a:r>
          </a:p>
          <a:p>
            <a:pPr defTabSz="68563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chemeClr val="bg1"/>
                </a:solidFill>
              </a:rPr>
              <a:t>Playmaker for Unity</a:t>
            </a:r>
          </a:p>
          <a:p>
            <a:pPr defTabSz="685630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err="1" smtClean="0">
                <a:solidFill>
                  <a:schemeClr val="bg1"/>
                </a:solidFill>
              </a:rPr>
              <a:t>Simulink</a:t>
            </a:r>
            <a:r>
              <a:rPr lang="en-US" dirty="0" smtClean="0">
                <a:solidFill>
                  <a:schemeClr val="bg1"/>
                </a:solidFill>
              </a:rPr>
              <a:t> in MATLAB</a:t>
            </a:r>
          </a:p>
          <a:p>
            <a:pPr algn="ctr"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98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PROGRAMMING WITHOUT CODING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1989" name="Picture 2" descr="https://upload.wikimedia.org/wikipedia/commons/2/20/Grasshopper_MainWindow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-4743450"/>
            <a:ext cx="5353050" cy="452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4" descr="Grasshopper NodeBasedSubtrac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810000" y="-552450"/>
            <a:ext cx="3276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6" descr="Grasshopper ExpressionBasedSubtrac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3962400" y="1504950"/>
            <a:ext cx="34194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-8077200" y="1123950"/>
            <a:ext cx="7897812" cy="3481388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Integrated Environments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GDevelop – Box2D Physics Engine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Unity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Unreal Engine (UE) – Tightly integrated with NVIDIA PhysX physics engine</a:t>
            </a:r>
          </a:p>
          <a:p>
            <a:pPr lvl="2" eaLnBrk="1" hangingPunct="1"/>
            <a:r>
              <a:rPr lang="en-US" smtClean="0">
                <a:solidFill>
                  <a:schemeClr val="bg1"/>
                </a:solidFill>
              </a:rPr>
              <a:t>Pre-assembled integrations of other NVIDA HPC tools – WaveWorks, FLEX</a:t>
            </a:r>
            <a:br>
              <a:rPr lang="en-US" smtClean="0">
                <a:solidFill>
                  <a:schemeClr val="bg1"/>
                </a:solidFill>
              </a:rPr>
            </a:br>
            <a:endParaRPr lang="en-US" smtClean="0">
              <a:solidFill>
                <a:schemeClr val="bg1"/>
              </a:solidFill>
            </a:endParaRPr>
          </a:p>
          <a:p>
            <a:pPr lvl="1" eaLnBrk="1" hangingPunct="1"/>
            <a:r>
              <a:rPr lang="en-US" i="1" smtClean="0">
                <a:solidFill>
                  <a:schemeClr val="bg1"/>
                </a:solidFill>
              </a:rPr>
              <a:t>Grasshopper (within Rhino 3D)*</a:t>
            </a:r>
            <a:br>
              <a:rPr lang="en-US" i="1" smtClean="0">
                <a:solidFill>
                  <a:schemeClr val="bg1"/>
                </a:solidFill>
              </a:rPr>
            </a:br>
            <a:endParaRPr lang="en-US" i="1" smtClean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PROGRAMMING WITHOUT CODING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3012" name="Picture 4" descr="https://static.food4rhino.com/s3fs-public/users-files/pennjamin/app/screensho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742950"/>
            <a:ext cx="58674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6" descr="SHOXS Seats has taken a measurement-driven approach to the problem of marine shock mitigation. Discover how SHOXS is transforming the moment of impact into a safer experience for all who work or play on the water here:http://www.shoxs.comÂ &#10; #MarineShockMitigation  #TheSHOXSWa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1400" y="514350"/>
            <a:ext cx="2562225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9550"/>
            <a:ext cx="7151688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HOW IT ALL BEGAN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172" name="Content Placeholder 2"/>
          <p:cNvSpPr>
            <a:spLocks noGrp="1"/>
          </p:cNvSpPr>
          <p:nvPr>
            <p:ph idx="4294967295"/>
          </p:nvPr>
        </p:nvSpPr>
        <p:spPr>
          <a:xfrm>
            <a:off x="914400" y="5391150"/>
            <a:ext cx="8229600" cy="3394075"/>
          </a:xfrm>
        </p:spPr>
        <p:txBody>
          <a:bodyPr/>
          <a:lstStyle/>
          <a:p>
            <a:pPr eaLnBrk="1" hangingPunct="1"/>
            <a:r>
              <a:rPr lang="en-US" smtClean="0"/>
              <a:t>How do you get seaway data when you don’t have a boat?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0" y="2530475"/>
            <a:ext cx="3810000" cy="41275"/>
          </a:xfrm>
          <a:prstGeom prst="line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36575"/>
            <a:ext cx="3619500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2"/>
          <p:cNvPicPr>
            <a:picLocks noChangeAspect="1" noChangeArrowheads="1"/>
          </p:cNvPicPr>
          <p:nvPr/>
        </p:nvPicPr>
        <p:blipFill>
          <a:blip r:embed="rId5" cstate="print"/>
          <a:srcRect t="30511" b="10503"/>
          <a:stretch>
            <a:fillRect/>
          </a:stretch>
        </p:blipFill>
        <p:spPr bwMode="auto">
          <a:xfrm>
            <a:off x="3581400" y="2495550"/>
            <a:ext cx="2590800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 flipH="1">
            <a:off x="3581400" y="438150"/>
            <a:ext cx="25400" cy="480060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81400" y="2495550"/>
            <a:ext cx="2590800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146800" y="438150"/>
            <a:ext cx="25400" cy="480060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9" name="TextBox 21"/>
          <p:cNvSpPr txBox="1">
            <a:spLocks noChangeArrowheads="1"/>
          </p:cNvSpPr>
          <p:nvPr/>
        </p:nvSpPr>
        <p:spPr bwMode="auto">
          <a:xfrm>
            <a:off x="6400800" y="742950"/>
            <a:ext cx="2971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731520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UE4 BLUEPRINT EXAMPLE – REYNOLDS NUMBER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403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48088" y="1962150"/>
            <a:ext cx="5395912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00575" y="3633788"/>
            <a:ext cx="4543425" cy="150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USING AS AN ANALYTICAL TOOL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46084" name="Picture 5" descr="WaterLibTitleImage.bmp"/>
          <p:cNvPicPr>
            <a:picLocks/>
          </p:cNvPicPr>
          <p:nvPr/>
        </p:nvPicPr>
        <p:blipFill>
          <a:blip r:embed="rId3" cstate="print">
            <a:lum bright="24000" contrast="34000"/>
          </a:blip>
          <a:srcRect l="4510" t="15878" r="15562" b="144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6350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IS WAVEWORKS A GOOD OCEAN SIMULATION?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/>
          <p:nvPr/>
        </p:nvGraphicFramePr>
        <p:xfrm>
          <a:off x="838200" y="514350"/>
          <a:ext cx="7572375" cy="39528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HOW WAS OCEAN DATA COLLECTED?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8133" name="Picture 2"/>
          <p:cNvPicPr>
            <a:picLocks noChangeAspect="1" noChangeArrowheads="1"/>
          </p:cNvPicPr>
          <p:nvPr/>
        </p:nvPicPr>
        <p:blipFill>
          <a:blip r:embed="rId2" cstate="print"/>
          <a:srcRect l="1163" t="1691"/>
          <a:stretch>
            <a:fillRect/>
          </a:stretch>
        </p:blipFill>
        <p:spPr bwMode="auto">
          <a:xfrm>
            <a:off x="1457325" y="752475"/>
            <a:ext cx="6351588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30448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0"/>
            <a:ext cx="30448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6" name="Picture 4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9175" y="0"/>
            <a:ext cx="30448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7" name="Picture 5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1708150"/>
            <a:ext cx="3044825" cy="171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8" name="Picture 6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1716088"/>
            <a:ext cx="3044825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Picture 7"/>
          <p:cNvPicPr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89650" y="1716088"/>
            <a:ext cx="3046413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Picture 8"/>
          <p:cNvPicPr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3424238"/>
            <a:ext cx="3044825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1" name="Picture 9"/>
          <p:cNvPicPr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48000" y="3424238"/>
            <a:ext cx="3044825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2" name="Picture 10"/>
          <p:cNvPicPr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89650" y="3424238"/>
            <a:ext cx="3046413" cy="1719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3048000" y="-400050"/>
            <a:ext cx="0" cy="58674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88063" y="-247650"/>
            <a:ext cx="0" cy="58674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-609600" y="1711325"/>
            <a:ext cx="101346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-465138" y="3427413"/>
            <a:ext cx="10134601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017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807720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WaveWorks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Beaufort Force .</a:t>
            </a:r>
            <a:r>
              <a:rPr lang="en-US" sz="2000" dirty="0" err="1" smtClean="0">
                <a:solidFill>
                  <a:schemeClr val="bg2">
                    <a:lumMod val="25000"/>
                  </a:schemeClr>
                </a:solidFill>
              </a:rPr>
              <a:t>vs</a:t>
            </a:r>
            <a:r>
              <a:rPr lang="en-US" sz="2000" dirty="0" smtClean="0">
                <a:solidFill>
                  <a:schemeClr val="bg2">
                    <a:lumMod val="25000"/>
                  </a:schemeClr>
                </a:solidFill>
              </a:rPr>
              <a:t> Significant Wave Height (H13)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43000" y="1514475"/>
          <a:ext cx="6934200" cy="2428875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379235"/>
                <a:gridCol w="955987"/>
                <a:gridCol w="1034994"/>
                <a:gridCol w="525384"/>
                <a:gridCol w="381000"/>
                <a:gridCol w="758035"/>
                <a:gridCol w="505646"/>
                <a:gridCol w="1295719"/>
                <a:gridCol w="1098201"/>
              </a:tblGrid>
              <a:tr h="4538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/>
                        <a:t>WWBF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/>
                        <a:t>Wind Speed (m/s)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/>
                        <a:t>Wind Speed (knots)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/>
                        <a:t>H13(m)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/>
                        <a:t>H13(ft)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/>
                        <a:t>Average Wave Period (s)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/>
                        <a:t> 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/>
                        <a:t>Sea State (Wilbur Marks)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/>
                        <a:t>Douglas SS (Computed from measured </a:t>
                      </a:r>
                      <a:r>
                        <a:rPr lang="en-US" sz="800" b="1" u="none" strike="noStrike" dirty="0" err="1"/>
                        <a:t>waveheights</a:t>
                      </a:r>
                      <a:r>
                        <a:rPr lang="en-US" sz="800" b="1" u="none" strike="noStrike" dirty="0"/>
                        <a:t>)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7844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0.000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/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7844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1.6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0.024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0.080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/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1.03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7844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2.4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4.6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0.149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0.488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1.2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/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1.68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7844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4.3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8.4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0.340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1.115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1.6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/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2.06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7844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6.7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13.0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1.294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4.244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3.0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/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3.17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7844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9.3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18.2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2.469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8.101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3.9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/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7844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12.3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23.9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4.549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14.925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5.4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/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7844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15.5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30.1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7.553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24.779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6.4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/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6.11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7844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18.9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36.8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10.464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34.329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8.0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/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7.4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78440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22.6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43.9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18.811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61.716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10.7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/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8.9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56551"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/>
                        <a:t>26.4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51.4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26.130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85.727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/>
                        <a:t>13.0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/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/>
                        <a:t>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/>
                        <a:t>10.3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 rtlCol="0">
            <a:normAutofit fontScale="85000" lnSpcReduction="10000"/>
          </a:bodyPr>
          <a:lstStyle/>
          <a:p>
            <a:pPr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EXPERIMENTS: SAVITSKY-BROWN DESIGN ACCELERATIONS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222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76300"/>
            <a:ext cx="4495800" cy="31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876300"/>
            <a:ext cx="464820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325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4572000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3425" y="685800"/>
            <a:ext cx="460057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382588"/>
            <a:ext cx="6392863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</a:rPr>
              <a:t>WHAT DID WE LEARN?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 rtlCol="0">
            <a:normAutofit fontScale="85000" lnSpcReduction="10000"/>
          </a:bodyPr>
          <a:lstStyle/>
          <a:p>
            <a:pPr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EXPERIMENTS: PLANING BOAT TURN RADIUS ESTIMATION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529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530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771775"/>
            <a:ext cx="4038600" cy="237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1" name="Picture 3"/>
          <p:cNvPicPr>
            <a:picLocks noChangeAspect="1" noChangeArrowheads="1"/>
          </p:cNvPicPr>
          <p:nvPr/>
        </p:nvPicPr>
        <p:blipFill>
          <a:blip r:embed="rId4" cstate="print"/>
          <a:srcRect l="7256" r="3372"/>
          <a:stretch>
            <a:fillRect/>
          </a:stretch>
        </p:blipFill>
        <p:spPr bwMode="auto">
          <a:xfrm>
            <a:off x="152400" y="57150"/>
            <a:ext cx="4038600" cy="265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19175" y="647700"/>
            <a:ext cx="1447800" cy="5772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5899150" y="493713"/>
            <a:ext cx="2765425" cy="2447925"/>
          </a:xfrm>
          <a:custGeom>
            <a:avLst/>
            <a:gdLst>
              <a:gd name="connsiteX0" fmla="*/ 0 w 4300538"/>
              <a:gd name="connsiteY0" fmla="*/ 0 h 337345"/>
              <a:gd name="connsiteX1" fmla="*/ 4300538 w 4300538"/>
              <a:gd name="connsiteY1" fmla="*/ 0 h 337345"/>
              <a:gd name="connsiteX2" fmla="*/ 4300538 w 4300538"/>
              <a:gd name="connsiteY2" fmla="*/ 337345 h 337345"/>
              <a:gd name="connsiteX3" fmla="*/ 0 w 4300538"/>
              <a:gd name="connsiteY3" fmla="*/ 337345 h 337345"/>
              <a:gd name="connsiteX4" fmla="*/ 0 w 4300538"/>
              <a:gd name="connsiteY4" fmla="*/ 0 h 337345"/>
              <a:gd name="connsiteX0" fmla="*/ 0 w 4659766"/>
              <a:gd name="connsiteY0" fmla="*/ 0 h 337345"/>
              <a:gd name="connsiteX1" fmla="*/ 4659766 w 4659766"/>
              <a:gd name="connsiteY1" fmla="*/ 0 h 337345"/>
              <a:gd name="connsiteX2" fmla="*/ 4300538 w 4659766"/>
              <a:gd name="connsiteY2" fmla="*/ 337345 h 337345"/>
              <a:gd name="connsiteX3" fmla="*/ 0 w 4659766"/>
              <a:gd name="connsiteY3" fmla="*/ 337345 h 337345"/>
              <a:gd name="connsiteX4" fmla="*/ 0 w 4659766"/>
              <a:gd name="connsiteY4" fmla="*/ 0 h 3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68580" tIns="34290" rIns="68580" bIns="34290" anchor="b">
            <a:normAutofit/>
          </a:bodyPr>
          <a:lstStyle/>
          <a:p>
            <a:pPr defTabSz="6858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TURN RADIUS</a:t>
            </a:r>
          </a:p>
          <a:p>
            <a:pPr defTabSz="685800" fontAlgn="auto">
              <a:lnSpc>
                <a:spcPct val="90000"/>
              </a:lnSpc>
              <a:spcAft>
                <a:spcPts val="0"/>
              </a:spcAft>
              <a:defRPr/>
            </a:pPr>
            <a:endParaRPr lang="en-CA" sz="30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5304" name="Content Placeholder 4"/>
          <p:cNvSpPr txBox="1">
            <a:spLocks/>
          </p:cNvSpPr>
          <p:nvPr/>
        </p:nvSpPr>
        <p:spPr bwMode="auto">
          <a:xfrm>
            <a:off x="5899150" y="3065463"/>
            <a:ext cx="2765425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/>
          <a:lstStyle/>
          <a:p>
            <a:pPr defTabSz="685800">
              <a:lnSpc>
                <a:spcPct val="90000"/>
              </a:lnSpc>
              <a:spcBef>
                <a:spcPts val="75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BACKGROUND</a:t>
            </a:r>
          </a:p>
        </p:txBody>
      </p:sp>
      <p:cxnSp>
        <p:nvCxnSpPr>
          <p:cNvPr id="10" name="Straight Connector 71">
            <a:extLst>
              <a:ext uri="{FF2B5EF4-FFF2-40B4-BE49-F238E27FC236}"/>
              <a:ext uri="{C183D7F6-B498-43B3-948B-1728B52AA6E4}"/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976938" y="3001963"/>
            <a:ext cx="2468562" cy="0"/>
          </a:xfrm>
          <a:prstGeom prst="line">
            <a:avLst/>
          </a:prstGeom>
          <a:ln w="19050">
            <a:solidFill>
              <a:srgbClr val="C8C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urnRadiu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663" y="57150"/>
            <a:ext cx="8770937" cy="493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734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734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47750"/>
            <a:ext cx="31813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9925" y="1724025"/>
            <a:ext cx="265112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9925" y="3448050"/>
            <a:ext cx="271462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9925" y="0"/>
            <a:ext cx="267335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5899150" y="-247650"/>
            <a:ext cx="2765425" cy="2449513"/>
          </a:xfrm>
          <a:custGeom>
            <a:avLst/>
            <a:gdLst>
              <a:gd name="connsiteX0" fmla="*/ 0 w 4300538"/>
              <a:gd name="connsiteY0" fmla="*/ 0 h 337345"/>
              <a:gd name="connsiteX1" fmla="*/ 4300538 w 4300538"/>
              <a:gd name="connsiteY1" fmla="*/ 0 h 337345"/>
              <a:gd name="connsiteX2" fmla="*/ 4300538 w 4300538"/>
              <a:gd name="connsiteY2" fmla="*/ 337345 h 337345"/>
              <a:gd name="connsiteX3" fmla="*/ 0 w 4300538"/>
              <a:gd name="connsiteY3" fmla="*/ 337345 h 337345"/>
              <a:gd name="connsiteX4" fmla="*/ 0 w 4300538"/>
              <a:gd name="connsiteY4" fmla="*/ 0 h 337345"/>
              <a:gd name="connsiteX0" fmla="*/ 0 w 4659766"/>
              <a:gd name="connsiteY0" fmla="*/ 0 h 337345"/>
              <a:gd name="connsiteX1" fmla="*/ 4659766 w 4659766"/>
              <a:gd name="connsiteY1" fmla="*/ 0 h 337345"/>
              <a:gd name="connsiteX2" fmla="*/ 4300538 w 4659766"/>
              <a:gd name="connsiteY2" fmla="*/ 337345 h 337345"/>
              <a:gd name="connsiteX3" fmla="*/ 0 w 4659766"/>
              <a:gd name="connsiteY3" fmla="*/ 337345 h 337345"/>
              <a:gd name="connsiteX4" fmla="*/ 0 w 4659766"/>
              <a:gd name="connsiteY4" fmla="*/ 0 h 3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68580" tIns="34290" rIns="68580" bIns="34290" anchor="b">
            <a:normAutofit/>
          </a:bodyPr>
          <a:lstStyle/>
          <a:p>
            <a:pPr defTabSz="6858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TURN RADIUS</a:t>
            </a:r>
          </a:p>
          <a:p>
            <a:pPr defTabSz="6858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10 KNOTS</a:t>
            </a:r>
          </a:p>
        </p:txBody>
      </p:sp>
      <p:sp>
        <p:nvSpPr>
          <p:cNvPr id="57353" name="Content Placeholder 4"/>
          <p:cNvSpPr txBox="1">
            <a:spLocks/>
          </p:cNvSpPr>
          <p:nvPr/>
        </p:nvSpPr>
        <p:spPr bwMode="auto">
          <a:xfrm>
            <a:off x="5899150" y="3043238"/>
            <a:ext cx="2765425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/>
          <a:lstStyle/>
          <a:p>
            <a:pPr defTabSz="685800">
              <a:lnSpc>
                <a:spcPct val="90000"/>
              </a:lnSpc>
              <a:spcBef>
                <a:spcPts val="75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CASE STUDY</a:t>
            </a:r>
          </a:p>
        </p:txBody>
      </p:sp>
      <p:cxnSp>
        <p:nvCxnSpPr>
          <p:cNvPr id="12" name="Straight Connector 71">
            <a:extLst>
              <a:ext uri="{FF2B5EF4-FFF2-40B4-BE49-F238E27FC236}"/>
              <a:ext uri="{C183D7F6-B498-43B3-948B-1728B52AA6E4}"/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976938" y="3001963"/>
            <a:ext cx="2468562" cy="0"/>
          </a:xfrm>
          <a:prstGeom prst="line">
            <a:avLst/>
          </a:prstGeom>
          <a:ln w="19050">
            <a:solidFill>
              <a:srgbClr val="C8C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837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95350"/>
            <a:ext cx="3059113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7375" y="1733550"/>
            <a:ext cx="2651125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27375" y="3448050"/>
            <a:ext cx="27178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7375" y="0"/>
            <a:ext cx="2662238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5899150" y="-247650"/>
            <a:ext cx="2765425" cy="2449513"/>
          </a:xfrm>
          <a:custGeom>
            <a:avLst/>
            <a:gdLst>
              <a:gd name="connsiteX0" fmla="*/ 0 w 4300538"/>
              <a:gd name="connsiteY0" fmla="*/ 0 h 337345"/>
              <a:gd name="connsiteX1" fmla="*/ 4300538 w 4300538"/>
              <a:gd name="connsiteY1" fmla="*/ 0 h 337345"/>
              <a:gd name="connsiteX2" fmla="*/ 4300538 w 4300538"/>
              <a:gd name="connsiteY2" fmla="*/ 337345 h 337345"/>
              <a:gd name="connsiteX3" fmla="*/ 0 w 4300538"/>
              <a:gd name="connsiteY3" fmla="*/ 337345 h 337345"/>
              <a:gd name="connsiteX4" fmla="*/ 0 w 4300538"/>
              <a:gd name="connsiteY4" fmla="*/ 0 h 337345"/>
              <a:gd name="connsiteX0" fmla="*/ 0 w 4659766"/>
              <a:gd name="connsiteY0" fmla="*/ 0 h 337345"/>
              <a:gd name="connsiteX1" fmla="*/ 4659766 w 4659766"/>
              <a:gd name="connsiteY1" fmla="*/ 0 h 337345"/>
              <a:gd name="connsiteX2" fmla="*/ 4300538 w 4659766"/>
              <a:gd name="connsiteY2" fmla="*/ 337345 h 337345"/>
              <a:gd name="connsiteX3" fmla="*/ 0 w 4659766"/>
              <a:gd name="connsiteY3" fmla="*/ 337345 h 337345"/>
              <a:gd name="connsiteX4" fmla="*/ 0 w 4659766"/>
              <a:gd name="connsiteY4" fmla="*/ 0 h 3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68580" tIns="34290" rIns="68580" bIns="34290" anchor="b">
            <a:normAutofit/>
          </a:bodyPr>
          <a:lstStyle/>
          <a:p>
            <a:pPr defTabSz="6858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TURN RADIUS</a:t>
            </a:r>
          </a:p>
          <a:p>
            <a:pPr defTabSz="6858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 KNOTS</a:t>
            </a:r>
          </a:p>
        </p:txBody>
      </p:sp>
      <p:sp>
        <p:nvSpPr>
          <p:cNvPr id="58377" name="Content Placeholder 4"/>
          <p:cNvSpPr txBox="1">
            <a:spLocks/>
          </p:cNvSpPr>
          <p:nvPr/>
        </p:nvSpPr>
        <p:spPr bwMode="auto">
          <a:xfrm>
            <a:off x="5899150" y="3043238"/>
            <a:ext cx="2765425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/>
          <a:lstStyle/>
          <a:p>
            <a:pPr defTabSz="685800">
              <a:lnSpc>
                <a:spcPct val="90000"/>
              </a:lnSpc>
              <a:spcBef>
                <a:spcPts val="75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CASE STUDY</a:t>
            </a:r>
          </a:p>
        </p:txBody>
      </p:sp>
      <p:cxnSp>
        <p:nvCxnSpPr>
          <p:cNvPr id="11" name="Straight Connector 71">
            <a:extLst>
              <a:ext uri="{FF2B5EF4-FFF2-40B4-BE49-F238E27FC236}"/>
              <a:ext uri="{C183D7F6-B498-43B3-948B-1728B52AA6E4}"/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976938" y="3001963"/>
            <a:ext cx="2468562" cy="0"/>
          </a:xfrm>
          <a:prstGeom prst="line">
            <a:avLst/>
          </a:prstGeom>
          <a:ln w="19050">
            <a:solidFill>
              <a:srgbClr val="C8C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939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939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71550"/>
            <a:ext cx="3113088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65475" y="1704975"/>
            <a:ext cx="2652713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65475" y="3441700"/>
            <a:ext cx="280035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65475" y="-19050"/>
            <a:ext cx="2662238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3">
            <a:extLst>
              <a:ext uri="{FF2B5EF4-FFF2-40B4-BE49-F238E27FC236}"/>
            </a:extLst>
          </p:cNvPr>
          <p:cNvSpPr txBox="1">
            <a:spLocks/>
          </p:cNvSpPr>
          <p:nvPr/>
        </p:nvSpPr>
        <p:spPr>
          <a:xfrm>
            <a:off x="5899150" y="-247650"/>
            <a:ext cx="2765425" cy="2449513"/>
          </a:xfrm>
          <a:custGeom>
            <a:avLst/>
            <a:gdLst>
              <a:gd name="connsiteX0" fmla="*/ 0 w 4300538"/>
              <a:gd name="connsiteY0" fmla="*/ 0 h 337345"/>
              <a:gd name="connsiteX1" fmla="*/ 4300538 w 4300538"/>
              <a:gd name="connsiteY1" fmla="*/ 0 h 337345"/>
              <a:gd name="connsiteX2" fmla="*/ 4300538 w 4300538"/>
              <a:gd name="connsiteY2" fmla="*/ 337345 h 337345"/>
              <a:gd name="connsiteX3" fmla="*/ 0 w 4300538"/>
              <a:gd name="connsiteY3" fmla="*/ 337345 h 337345"/>
              <a:gd name="connsiteX4" fmla="*/ 0 w 4300538"/>
              <a:gd name="connsiteY4" fmla="*/ 0 h 337345"/>
              <a:gd name="connsiteX0" fmla="*/ 0 w 4659766"/>
              <a:gd name="connsiteY0" fmla="*/ 0 h 337345"/>
              <a:gd name="connsiteX1" fmla="*/ 4659766 w 4659766"/>
              <a:gd name="connsiteY1" fmla="*/ 0 h 337345"/>
              <a:gd name="connsiteX2" fmla="*/ 4300538 w 4659766"/>
              <a:gd name="connsiteY2" fmla="*/ 337345 h 337345"/>
              <a:gd name="connsiteX3" fmla="*/ 0 w 4659766"/>
              <a:gd name="connsiteY3" fmla="*/ 337345 h 337345"/>
              <a:gd name="connsiteX4" fmla="*/ 0 w 4659766"/>
              <a:gd name="connsiteY4" fmla="*/ 0 h 3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68580" tIns="34290" rIns="68580" bIns="34290" anchor="b">
            <a:normAutofit/>
          </a:bodyPr>
          <a:lstStyle/>
          <a:p>
            <a:pPr defTabSz="6858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TURN RADIUS</a:t>
            </a:r>
          </a:p>
          <a:p>
            <a:pPr defTabSz="685800" fontAlgn="auto">
              <a:lnSpc>
                <a:spcPct val="90000"/>
              </a:lnSpc>
              <a:spcAft>
                <a:spcPts val="0"/>
              </a:spcAft>
              <a:defRPr/>
            </a:pPr>
            <a:r>
              <a:rPr lang="en-CA" sz="3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30 KNOTS</a:t>
            </a:r>
          </a:p>
        </p:txBody>
      </p:sp>
      <p:sp>
        <p:nvSpPr>
          <p:cNvPr id="59401" name="Content Placeholder 4"/>
          <p:cNvSpPr txBox="1">
            <a:spLocks/>
          </p:cNvSpPr>
          <p:nvPr/>
        </p:nvSpPr>
        <p:spPr bwMode="auto">
          <a:xfrm>
            <a:off x="5899150" y="3043238"/>
            <a:ext cx="2765425" cy="135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8580" tIns="34290" rIns="68580" bIns="34290"/>
          <a:lstStyle/>
          <a:p>
            <a:pPr defTabSz="685800">
              <a:lnSpc>
                <a:spcPct val="90000"/>
              </a:lnSpc>
              <a:spcBef>
                <a:spcPts val="750"/>
              </a:spcBef>
              <a:buFont typeface="Arial" charset="0"/>
              <a:buNone/>
            </a:pPr>
            <a:r>
              <a:rPr lang="en-US">
                <a:solidFill>
                  <a:schemeClr val="bg1"/>
                </a:solidFill>
              </a:rPr>
              <a:t>CASE STUDY</a:t>
            </a:r>
          </a:p>
        </p:txBody>
      </p:sp>
      <p:cxnSp>
        <p:nvCxnSpPr>
          <p:cNvPr id="11" name="Straight Connector 71">
            <a:extLst>
              <a:ext uri="{FF2B5EF4-FFF2-40B4-BE49-F238E27FC236}"/>
              <a:ext uri="{C183D7F6-B498-43B3-948B-1728B52AA6E4}"/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976938" y="3001963"/>
            <a:ext cx="2468562" cy="0"/>
          </a:xfrm>
          <a:prstGeom prst="line">
            <a:avLst/>
          </a:prstGeom>
          <a:ln w="19050">
            <a:solidFill>
              <a:srgbClr val="C8CD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 rtlCol="0">
            <a:normAutofit fontScale="92500"/>
          </a:bodyPr>
          <a:lstStyle/>
          <a:p>
            <a:pPr defTabSz="68563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solidFill>
                  <a:schemeClr val="bg1"/>
                </a:solidFill>
              </a:rPr>
              <a:t>EXPERIMENTS: SHOCK MITIGATING SEAT SIMULATION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hysX Marine Simulation feat-SHOXS Seat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361950"/>
            <a:ext cx="7721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2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3" cstate="print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2467" name="Content Placeholder 1"/>
          <p:cNvSpPr>
            <a:spLocks noGrp="1"/>
          </p:cNvSpPr>
          <p:nvPr>
            <p:ph idx="1"/>
          </p:nvPr>
        </p:nvSpPr>
        <p:spPr>
          <a:xfrm>
            <a:off x="211138" y="3033713"/>
            <a:ext cx="7789862" cy="2586037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https://github.com/UE4-OceanProject/OceanProject</a:t>
            </a:r>
          </a:p>
          <a:p>
            <a:pPr eaLnBrk="1" hangingPunct="1"/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62468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1138" y="954088"/>
            <a:ext cx="7789862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ANOTHER FREELY AVAILABLE RESOURCES</a:t>
            </a:r>
          </a:p>
        </p:txBody>
      </p:sp>
      <p:sp>
        <p:nvSpPr>
          <p:cNvPr id="62469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6441622 w 4659766"/>
              <a:gd name="T3" fmla="*/ 0 h 337345"/>
              <a:gd name="T4" fmla="*/ 5945028 w 4659766"/>
              <a:gd name="T5" fmla="*/ 333892 h 337345"/>
              <a:gd name="T6" fmla="*/ 0 w 4659766"/>
              <a:gd name="T7" fmla="*/ 333892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sz="2000" smtClean="0"/>
              <a:t>OPEN OCEAN PROJECT – FOR UE4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FURTHER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82588"/>
            <a:ext cx="7151688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SOLUTION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5800" y="1200150"/>
            <a:ext cx="80010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</a:rPr>
              <a:t> LOOK FOR RESOURCES OUTSIDE THE NORM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</a:rPr>
              <a:t> LEVERAGE FREELY AVAILABLE TECHNOLOGIES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  <a:p>
            <a:pPr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</a:rPr>
              <a:t> DON’T BE A CONSUMER OF TECHNOLOGY – BE A DEVELOPER OF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6451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645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3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ameRun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9144000" cy="51435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Content Placeholder 1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Better viscosity and dynamic displacement physics effects</a:t>
            </a:r>
          </a:p>
          <a:p>
            <a:pPr eaLnBrk="1" hangingPunct="1"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Reduce dependence on hardcoded linear and angular damping for model stability.</a:t>
            </a:r>
          </a:p>
          <a:p>
            <a:pPr eaLnBrk="1" hangingPunct="1"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Improve “Game Play”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Interactive simulation and training scenarios</a:t>
            </a:r>
          </a:p>
          <a:p>
            <a:pPr lvl="1" eaLnBrk="1" hangingPunct="1"/>
            <a:r>
              <a:rPr lang="en-US" smtClean="0">
                <a:solidFill>
                  <a:schemeClr val="bg1"/>
                </a:solidFill>
              </a:rPr>
              <a:t>Ease of setup</a:t>
            </a:r>
          </a:p>
          <a:p>
            <a:pPr eaLnBrk="1" hangingPunct="1">
              <a:buFont typeface="Arial" charset="0"/>
              <a:buChar char="•"/>
            </a:pPr>
            <a:r>
              <a:rPr lang="en-US" smtClean="0">
                <a:solidFill>
                  <a:schemeClr val="bg1"/>
                </a:solidFill>
              </a:rPr>
              <a:t>Improved use of real-world map importing</a:t>
            </a:r>
          </a:p>
        </p:txBody>
      </p:sp>
      <p:sp>
        <p:nvSpPr>
          <p:cNvPr id="6656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6442075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IMPROVE PHYSICS &amp; INTERACTIVITY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 cstate="print">
              <a:alphaModFix amt="4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>
          <a:xfrm>
            <a:off x="588963" y="1150938"/>
            <a:ext cx="7897812" cy="3481387"/>
          </a:xfrm>
        </p:spPr>
        <p:txBody>
          <a:bodyPr/>
          <a:lstStyle/>
          <a:p>
            <a:pPr eaLnBrk="1" hangingPunct="1"/>
            <a:endParaRPr lang="en-US" smtClean="0">
              <a:solidFill>
                <a:schemeClr val="bg1"/>
              </a:solidFill>
              <a:hlinkClick r:id="rId3"/>
            </a:endParaRPr>
          </a:p>
          <a:p>
            <a:pPr eaLnBrk="1" hangingPunct="1"/>
            <a:endParaRPr lang="en-US" smtClean="0">
              <a:solidFill>
                <a:schemeClr val="bg1"/>
              </a:solidFill>
              <a:hlinkClick r:id="rId3"/>
            </a:endParaRPr>
          </a:p>
          <a:p>
            <a:pPr eaLnBrk="1" hangingPunct="1"/>
            <a:endParaRPr lang="en-US" smtClean="0">
              <a:solidFill>
                <a:schemeClr val="bg1"/>
              </a:solidFill>
              <a:hlinkClick r:id="rId3"/>
            </a:endParaRPr>
          </a:p>
          <a:p>
            <a:pPr eaLnBrk="1" hangingPunct="1"/>
            <a:r>
              <a:rPr lang="en-US" smtClean="0">
                <a:solidFill>
                  <a:schemeClr val="bg1"/>
                </a:solidFill>
                <a:hlinkClick r:id="rId3"/>
              </a:rPr>
              <a:t>https://www.food4rhino.com/app/flexhopper</a:t>
            </a:r>
            <a:endParaRPr lang="en-US" smtClean="0">
              <a:solidFill>
                <a:schemeClr val="bg1"/>
              </a:solidFill>
            </a:endParaRP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Written buy Benjamin Heinz and ported as a Rhino3D Grasshopper Module</a:t>
            </a:r>
          </a:p>
          <a:p>
            <a:pPr eaLnBrk="1" hangingPunct="1"/>
            <a:r>
              <a:rPr lang="en-US" smtClean="0">
                <a:solidFill>
                  <a:schemeClr val="bg1"/>
                </a:solidFill>
              </a:rPr>
              <a:t/>
            </a:r>
            <a:br>
              <a:rPr lang="en-US" smtClean="0">
                <a:solidFill>
                  <a:schemeClr val="bg1"/>
                </a:solidFill>
              </a:rPr>
            </a:br>
            <a:r>
              <a:rPr lang="en-US" smtClean="0">
                <a:solidFill>
                  <a:schemeClr val="bg1"/>
                </a:solidFill>
              </a:rPr>
              <a:t>Slow due to overheads associated with both Rhino3D and Grasshopper</a:t>
            </a:r>
          </a:p>
          <a:p>
            <a:pPr eaLnBrk="1" hangingPunct="1"/>
            <a:endParaRPr lang="en-US" smtClean="0">
              <a:solidFill>
                <a:schemeClr val="bg1"/>
              </a:solidFill>
            </a:endParaRPr>
          </a:p>
          <a:p>
            <a:pPr eaLnBrk="1" hangingPunct="1"/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2588"/>
            <a:ext cx="611505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NVIDIA FLEX + Rhino 3D = </a:t>
            </a:r>
            <a:r>
              <a:rPr lang="en-US" dirty="0" err="1" smtClean="0">
                <a:solidFill>
                  <a:schemeClr val="bg2">
                    <a:lumMod val="25000"/>
                  </a:schemeClr>
                </a:solidFill>
              </a:rPr>
              <a:t>FlexHopper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819150"/>
            <a:ext cx="7789863" cy="411163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Custom FFT Ocean module for Grasshopper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82588"/>
            <a:ext cx="8382000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sz="2200" dirty="0" smtClean="0">
                <a:solidFill>
                  <a:schemeClr val="bg2">
                    <a:lumMod val="25000"/>
                  </a:schemeClr>
                </a:solidFill>
              </a:rPr>
              <a:t>INTEGRATE GPU SIMULATION INTO CAD ENVIRONMENTS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6" name="Video_2019-09-21_115503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200150"/>
            <a:ext cx="63214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3" name="Content Placeholder 6"/>
          <p:cNvSpPr>
            <a:spLocks noGrp="1"/>
          </p:cNvSpPr>
          <p:nvPr>
            <p:ph idx="1"/>
          </p:nvPr>
        </p:nvSpPr>
        <p:spPr>
          <a:xfrm>
            <a:off x="717550" y="1725613"/>
            <a:ext cx="7791450" cy="2586037"/>
          </a:xfrm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WAVEWORKS 2.0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veworks2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38150"/>
            <a:ext cx="7391400" cy="41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mute="1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82588"/>
            <a:ext cx="7151688" cy="333375"/>
          </a:xfrm>
          <a:custGeom>
            <a:avLst/>
            <a:gdLst>
              <a:gd name="T0" fmla="*/ 0 w 4659766"/>
              <a:gd name="T1" fmla="*/ 0 h 337345"/>
              <a:gd name="T2" fmla="*/ 8502870 w 4659766"/>
              <a:gd name="T3" fmla="*/ 0 h 337345"/>
              <a:gd name="T4" fmla="*/ 7847373 w 4659766"/>
              <a:gd name="T5" fmla="*/ 329963 h 337345"/>
              <a:gd name="T6" fmla="*/ 0 w 4659766"/>
              <a:gd name="T7" fmla="*/ 329963 h 337345"/>
              <a:gd name="T8" fmla="*/ 0 w 4659766"/>
              <a:gd name="T9" fmla="*/ 0 h 33734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59766"/>
              <a:gd name="T16" fmla="*/ 0 h 337345"/>
              <a:gd name="T17" fmla="*/ 4659766 w 4659766"/>
              <a:gd name="T18" fmla="*/ 337345 h 33734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59766" h="337345">
                <a:moveTo>
                  <a:pt x="0" y="0"/>
                </a:moveTo>
                <a:lnTo>
                  <a:pt x="4659766" y="0"/>
                </a:lnTo>
                <a:lnTo>
                  <a:pt x="4300538" y="337345"/>
                </a:lnTo>
                <a:lnTo>
                  <a:pt x="0" y="33734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 fontScale="90000"/>
          </a:bodyPr>
          <a:lstStyle/>
          <a:p>
            <a:pPr defTabSz="68563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2">
                    <a:lumMod val="25000"/>
                  </a:schemeClr>
                </a:solidFill>
              </a:rPr>
              <a:t>THE SOLUTION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685800" y="1200150"/>
            <a:ext cx="80010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</a:rPr>
              <a:t> LOTS OF PHYSICS BASED SIMULATION TOOLS OUT THERE</a:t>
            </a:r>
          </a:p>
          <a:p>
            <a:pPr lvl="1"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</a:rPr>
              <a:t> SOURCEFORGE.COM</a:t>
            </a:r>
          </a:p>
          <a:p>
            <a:pPr lvl="1"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</a:rPr>
              <a:t> GITHUB</a:t>
            </a:r>
          </a:p>
          <a:p>
            <a:pPr lvl="1">
              <a:buFont typeface="Arial" charset="0"/>
              <a:buChar char="•"/>
            </a:pPr>
            <a:r>
              <a:rPr lang="en-US">
                <a:solidFill>
                  <a:schemeClr val="bg1"/>
                </a:solidFill>
              </a:rPr>
              <a:t> NVIDIA (Phys-X, CUDA, Open-CL) &amp; AMD (Open-CL)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gry Birds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1143000" y="0"/>
            <a:ext cx="6858000" cy="51435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20000"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17550" y="1246188"/>
            <a:ext cx="7789863" cy="411162"/>
          </a:xfrm>
        </p:spPr>
        <p:txBody>
          <a:bodyPr/>
          <a:lstStyle/>
          <a:p>
            <a:pPr eaLnBrk="1" hangingPunct="1"/>
            <a:r>
              <a:rPr lang="en-US" smtClean="0">
                <a:solidFill>
                  <a:schemeClr val="bg1"/>
                </a:solidFill>
              </a:rPr>
              <a:t>INITIAL STEPS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ustang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Mustang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5449</TotalTime>
  <Words>2569</Words>
  <Application>Microsoft Office PowerPoint</Application>
  <PresentationFormat>On-screen Show (16:9)</PresentationFormat>
  <Paragraphs>474</Paragraphs>
  <Slides>67</Slides>
  <Notes>33</Notes>
  <HiddenSlides>0</HiddenSlides>
  <MMClips>14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69" baseType="lpstr">
      <vt:lpstr>Office Theme</vt:lpstr>
      <vt:lpstr>2_Custom Design</vt:lpstr>
      <vt:lpstr>Slide 1</vt:lpstr>
      <vt:lpstr>HOW IT ALL BEGAN </vt:lpstr>
      <vt:lpstr>How it all began</vt:lpstr>
      <vt:lpstr>HOW IT ALL BEGAN</vt:lpstr>
      <vt:lpstr>WHAT DID WE LEARN?</vt:lpstr>
      <vt:lpstr>THE SOLUTION</vt:lpstr>
      <vt:lpstr>THE SOLUTION</vt:lpstr>
      <vt:lpstr>Slide 8</vt:lpstr>
      <vt:lpstr>Slide 9</vt:lpstr>
      <vt:lpstr>WHAT IS A PHYSICS ENGINE</vt:lpstr>
      <vt:lpstr>Early Experiments</vt:lpstr>
      <vt:lpstr>Early Experiments</vt:lpstr>
      <vt:lpstr>Early Experiments</vt:lpstr>
      <vt:lpstr>What data out of this simulation</vt:lpstr>
      <vt:lpstr>Freely available resources</vt:lpstr>
      <vt:lpstr>Slide 16</vt:lpstr>
      <vt:lpstr>How to deal with increasing physics complexity?</vt:lpstr>
      <vt:lpstr>How to deal with increasing physics complexity?</vt:lpstr>
      <vt:lpstr>What is a GPU?</vt:lpstr>
      <vt:lpstr>Slide 20</vt:lpstr>
      <vt:lpstr>Other Applications</vt:lpstr>
      <vt:lpstr>Other uses of Physics Engine</vt:lpstr>
      <vt:lpstr>Slide 23</vt:lpstr>
      <vt:lpstr>INTEGRATED DEVELOPMENT ENVIRONMENTS</vt:lpstr>
      <vt:lpstr>NVIDIA Libraries &amp; Resources</vt:lpstr>
      <vt:lpstr>SIGN UP FOR ACCOUNTS</vt:lpstr>
      <vt:lpstr>SIGN UP FOR ACCOUNTS</vt:lpstr>
      <vt:lpstr>SIGN UP FOR ACCOUNTS</vt:lpstr>
      <vt:lpstr>SIGN UP FOR ACCOUNTS</vt:lpstr>
      <vt:lpstr>Slide 30</vt:lpstr>
      <vt:lpstr>PREPARING MODEL GEOMETRY FOR IMPORT</vt:lpstr>
      <vt:lpstr>PREPARING MODEL GEOMETRY FOR IMPORT</vt:lpstr>
      <vt:lpstr>PREPARING MODEL GEOMETRY FOR IMPORT</vt:lpstr>
      <vt:lpstr>Slide 34</vt:lpstr>
      <vt:lpstr>SETTING UP WAVEWORKS</vt:lpstr>
      <vt:lpstr>MAKING THE MODEL BOUYANT</vt:lpstr>
      <vt:lpstr>Slide 37</vt:lpstr>
      <vt:lpstr>PROGRAMMING WITHOUT CODING</vt:lpstr>
      <vt:lpstr>PROGRAMMING WITHOUT CODING</vt:lpstr>
      <vt:lpstr>UE4 BLUEPRINT EXAMPLE – REYNOLDS NUMBER</vt:lpstr>
      <vt:lpstr>Slide 41</vt:lpstr>
      <vt:lpstr>IS WAVEWORKS A GOOD OCEAN SIMULATION?</vt:lpstr>
      <vt:lpstr>Slide 43</vt:lpstr>
      <vt:lpstr>HOW WAS OCEAN DATA COLLECTED?</vt:lpstr>
      <vt:lpstr>Slide 45</vt:lpstr>
      <vt:lpstr>WaveWorks Beaufort Force .vs Significant Wave Height (H13)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OPEN OCEAN PROJECT – FOR UE4</vt:lpstr>
      <vt:lpstr>Slide 59</vt:lpstr>
      <vt:lpstr>Slide 60</vt:lpstr>
      <vt:lpstr>Slide 61</vt:lpstr>
      <vt:lpstr>IMPROVE PHYSICS &amp; INTERACTIVITY</vt:lpstr>
      <vt:lpstr>NVIDIA FLEX + Rhino 3D = FlexHopper</vt:lpstr>
      <vt:lpstr>INTEGRATE GPU SIMULATION INTO CAD ENVIRONMENTS</vt:lpstr>
      <vt:lpstr>Slide 65</vt:lpstr>
      <vt:lpstr>Slide 66</vt:lpstr>
      <vt:lpstr>Slide 67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 Lougheed</dc:creator>
  <cp:lastModifiedBy>Mark Lougheed</cp:lastModifiedBy>
  <cp:revision>218</cp:revision>
  <dcterms:created xsi:type="dcterms:W3CDTF">2019-06-04T00:36:26Z</dcterms:created>
  <dcterms:modified xsi:type="dcterms:W3CDTF">2019-10-07T12:19:52Z</dcterms:modified>
</cp:coreProperties>
</file>